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9" r:id="rId2"/>
    <p:sldId id="312" r:id="rId3"/>
    <p:sldId id="294" r:id="rId4"/>
    <p:sldId id="304" r:id="rId5"/>
    <p:sldId id="316" r:id="rId6"/>
    <p:sldId id="315" r:id="rId7"/>
    <p:sldId id="297" r:id="rId8"/>
    <p:sldId id="307" r:id="rId9"/>
    <p:sldId id="320" r:id="rId10"/>
    <p:sldId id="298" r:id="rId11"/>
    <p:sldId id="299" r:id="rId12"/>
    <p:sldId id="301" r:id="rId13"/>
    <p:sldId id="311" r:id="rId14"/>
    <p:sldId id="302" r:id="rId15"/>
    <p:sldId id="273" r:id="rId16"/>
    <p:sldId id="285" r:id="rId17"/>
    <p:sldId id="323" r:id="rId18"/>
    <p:sldId id="317" r:id="rId19"/>
    <p:sldId id="321" r:id="rId20"/>
    <p:sldId id="281" r:id="rId21"/>
  </p:sldIdLst>
  <p:sldSz cx="9144000" cy="6858000" type="screen4x3"/>
  <p:notesSz cx="6797675" cy="987266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2F3461-93A2-4B59-8583-8743EA800DB1}">
          <p14:sldIdLst>
            <p14:sldId id="309"/>
            <p14:sldId id="312"/>
          </p14:sldIdLst>
        </p14:section>
        <p14:section name="Раздел без заголовка" id="{6FDC7C8D-4665-458F-9516-B4FC4A57D24D}">
          <p14:sldIdLst>
            <p14:sldId id="294"/>
            <p14:sldId id="304"/>
            <p14:sldId id="316"/>
            <p14:sldId id="315"/>
            <p14:sldId id="297"/>
            <p14:sldId id="307"/>
            <p14:sldId id="320"/>
            <p14:sldId id="298"/>
            <p14:sldId id="299"/>
            <p14:sldId id="301"/>
            <p14:sldId id="311"/>
            <p14:sldId id="302"/>
            <p14:sldId id="273"/>
            <p14:sldId id="285"/>
            <p14:sldId id="323"/>
            <p14:sldId id="317"/>
            <p14:sldId id="321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531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C6BCA-F158-4D1B-9565-9A5651D14E0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026CF77-955E-401B-9B0C-B607B7537BA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 лесного фонда на 281 млрд. рублей</a:t>
          </a:r>
        </a:p>
      </dgm:t>
    </dgm:pt>
    <dgm:pt modelId="{852ECCBD-578E-4BB4-92DE-997C9010F076}" type="parTrans" cxnId="{3A7B098E-C698-41C3-B775-85B1BC27E4CA}">
      <dgm:prSet/>
      <dgm:spPr/>
      <dgm:t>
        <a:bodyPr/>
        <a:lstStyle/>
        <a:p>
          <a:endParaRPr lang="ru-RU"/>
        </a:p>
      </dgm:t>
    </dgm:pt>
    <dgm:pt modelId="{D7EEABE2-CB3F-4C03-A878-EFC1D600F5FC}" type="sibTrans" cxnId="{3A7B098E-C698-41C3-B775-85B1BC27E4CA}">
      <dgm:prSet/>
      <dgm:spPr/>
      <dgm:t>
        <a:bodyPr/>
        <a:lstStyle/>
        <a:p>
          <a:endParaRPr lang="ru-RU"/>
        </a:p>
      </dgm:t>
    </dgm:pt>
    <dgm:pt modelId="{8C7B53C0-3157-4E3E-B530-9FE792AC5ED0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земель водного фонда на 336 млн. рублей</a:t>
          </a:r>
        </a:p>
      </dgm:t>
    </dgm:pt>
    <dgm:pt modelId="{D5D9050C-07E0-42CD-8BAA-85CDE2D1C032}" type="parTrans" cxnId="{439AB8E0-0DC0-4E94-BE75-6E7C45F6FB96}">
      <dgm:prSet/>
      <dgm:spPr/>
      <dgm:t>
        <a:bodyPr/>
        <a:lstStyle/>
        <a:p>
          <a:endParaRPr lang="ru-RU"/>
        </a:p>
      </dgm:t>
    </dgm:pt>
    <dgm:pt modelId="{8016B487-1DA4-42BE-AC2A-7955553FCB11}" type="sibTrans" cxnId="{439AB8E0-0DC0-4E94-BE75-6E7C45F6FB96}">
      <dgm:prSet/>
      <dgm:spPr/>
      <dgm:t>
        <a:bodyPr/>
        <a:lstStyle/>
        <a:p>
          <a:endParaRPr lang="ru-RU"/>
        </a:p>
      </dgm:t>
    </dgm:pt>
    <dgm:pt modelId="{04C494D3-DA51-4D50-9CAB-5712EC4168A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земель запаса на 55 млн. рублей</a:t>
          </a:r>
        </a:p>
      </dgm:t>
    </dgm:pt>
    <dgm:pt modelId="{A26F5315-C0CA-47F1-83C5-EE33FB4A04B3}" type="parTrans" cxnId="{A0083784-46D1-4CED-812D-513DB2B74AC2}">
      <dgm:prSet/>
      <dgm:spPr/>
      <dgm:t>
        <a:bodyPr/>
        <a:lstStyle/>
        <a:p>
          <a:endParaRPr lang="ru-RU"/>
        </a:p>
      </dgm:t>
    </dgm:pt>
    <dgm:pt modelId="{0633BD33-B107-4294-92E0-8F40C812D4E7}" type="sibTrans" cxnId="{A0083784-46D1-4CED-812D-513DB2B74AC2}">
      <dgm:prSet/>
      <dgm:spPr/>
      <dgm:t>
        <a:bodyPr/>
        <a:lstStyle/>
        <a:p>
          <a:endParaRPr lang="ru-RU"/>
        </a:p>
      </dgm:t>
    </dgm:pt>
    <dgm:pt modelId="{C95E51D9-9485-4C16-ADBB-119829A118CC}" type="pres">
      <dgm:prSet presAssocID="{CF4C6BCA-F158-4D1B-9565-9A5651D14E06}" presName="Name0" presStyleCnt="0">
        <dgm:presLayoutVars>
          <dgm:dir/>
          <dgm:resizeHandles val="exact"/>
        </dgm:presLayoutVars>
      </dgm:prSet>
      <dgm:spPr/>
    </dgm:pt>
    <dgm:pt modelId="{FEC17CC6-1164-4B2B-888F-4020D132E32A}" type="pres">
      <dgm:prSet presAssocID="{CF4C6BCA-F158-4D1B-9565-9A5651D14E06}" presName="fgShape" presStyleLbl="fgShp" presStyleIdx="0" presStyleCnt="1"/>
      <dgm:spPr>
        <a:solidFill>
          <a:schemeClr val="accent2">
            <a:lumMod val="75000"/>
          </a:schemeClr>
        </a:solidFill>
      </dgm:spPr>
    </dgm:pt>
    <dgm:pt modelId="{2089A94A-E3FD-4928-BD31-692553CA5A6C}" type="pres">
      <dgm:prSet presAssocID="{CF4C6BCA-F158-4D1B-9565-9A5651D14E06}" presName="linComp" presStyleCnt="0"/>
      <dgm:spPr/>
    </dgm:pt>
    <dgm:pt modelId="{641163AE-73F2-4B64-B567-1EF964690EF5}" type="pres">
      <dgm:prSet presAssocID="{9026CF77-955E-401B-9B0C-B607B7537BAD}" presName="compNode" presStyleCnt="0"/>
      <dgm:spPr/>
    </dgm:pt>
    <dgm:pt modelId="{4CF24347-958D-4D0C-BAC3-CDE3D1520295}" type="pres">
      <dgm:prSet presAssocID="{9026CF77-955E-401B-9B0C-B607B7537BAD}" presName="bkgdShape" presStyleLbl="node1" presStyleIdx="0" presStyleCnt="3" custLinFactNeighborX="-516" custLinFactNeighborY="-2287"/>
      <dgm:spPr/>
    </dgm:pt>
    <dgm:pt modelId="{D297628E-FFA0-4CDF-8497-C071B061DEDF}" type="pres">
      <dgm:prSet presAssocID="{9026CF77-955E-401B-9B0C-B607B7537BAD}" presName="nodeTx" presStyleLbl="node1" presStyleIdx="0" presStyleCnt="3">
        <dgm:presLayoutVars>
          <dgm:bulletEnabled val="1"/>
        </dgm:presLayoutVars>
      </dgm:prSet>
      <dgm:spPr/>
    </dgm:pt>
    <dgm:pt modelId="{6BC262AC-76EB-402F-9062-95A6DD23C7BE}" type="pres">
      <dgm:prSet presAssocID="{9026CF77-955E-401B-9B0C-B607B7537BAD}" presName="invisiNode" presStyleLbl="node1" presStyleIdx="0" presStyleCnt="3"/>
      <dgm:spPr/>
    </dgm:pt>
    <dgm:pt modelId="{DBE18A5E-8899-4785-9D78-363249FAD02A}" type="pres">
      <dgm:prSet presAssocID="{9026CF77-955E-401B-9B0C-B607B7537BAD}" presName="imagNode" presStyleLbl="fgImgPlace1" presStyleIdx="0" presStyleCnt="3" custLinFactNeighborX="8250" custLinFactNeighborY="10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439D6EB-8713-449F-84AE-9D38C8EEF41B}" type="pres">
      <dgm:prSet presAssocID="{D7EEABE2-CB3F-4C03-A878-EFC1D600F5FC}" presName="sibTrans" presStyleLbl="sibTrans2D1" presStyleIdx="0" presStyleCnt="0"/>
      <dgm:spPr/>
    </dgm:pt>
    <dgm:pt modelId="{42751F4F-77FD-4D93-B004-56EB6ACBF758}" type="pres">
      <dgm:prSet presAssocID="{8C7B53C0-3157-4E3E-B530-9FE792AC5ED0}" presName="compNode" presStyleCnt="0"/>
      <dgm:spPr/>
    </dgm:pt>
    <dgm:pt modelId="{A63CE15D-AE23-40FB-A743-6468D83E4B31}" type="pres">
      <dgm:prSet presAssocID="{8C7B53C0-3157-4E3E-B530-9FE792AC5ED0}" presName="bkgdShape" presStyleLbl="node1" presStyleIdx="1" presStyleCnt="3"/>
      <dgm:spPr/>
    </dgm:pt>
    <dgm:pt modelId="{FAF44AB0-9AA5-4189-B898-A3071384EA7B}" type="pres">
      <dgm:prSet presAssocID="{8C7B53C0-3157-4E3E-B530-9FE792AC5ED0}" presName="nodeTx" presStyleLbl="node1" presStyleIdx="1" presStyleCnt="3">
        <dgm:presLayoutVars>
          <dgm:bulletEnabled val="1"/>
        </dgm:presLayoutVars>
      </dgm:prSet>
      <dgm:spPr/>
    </dgm:pt>
    <dgm:pt modelId="{76C9CBAC-C6D1-4BBE-8861-C193FADDCB8E}" type="pres">
      <dgm:prSet presAssocID="{8C7B53C0-3157-4E3E-B530-9FE792AC5ED0}" presName="invisiNode" presStyleLbl="node1" presStyleIdx="1" presStyleCnt="3"/>
      <dgm:spPr/>
    </dgm:pt>
    <dgm:pt modelId="{A942D204-31AC-4E73-B63C-8CC5180C0971}" type="pres">
      <dgm:prSet presAssocID="{8C7B53C0-3157-4E3E-B530-9FE792AC5ED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315AB92-6F9D-437D-93A2-EF1DE4E1EC80}" type="pres">
      <dgm:prSet presAssocID="{8016B487-1DA4-42BE-AC2A-7955553FCB11}" presName="sibTrans" presStyleLbl="sibTrans2D1" presStyleIdx="0" presStyleCnt="0"/>
      <dgm:spPr/>
    </dgm:pt>
    <dgm:pt modelId="{6DA4EC4A-CC97-4FE2-A3FF-69A5D15087E9}" type="pres">
      <dgm:prSet presAssocID="{04C494D3-DA51-4D50-9CAB-5712EC4168AB}" presName="compNode" presStyleCnt="0"/>
      <dgm:spPr/>
    </dgm:pt>
    <dgm:pt modelId="{AED6FC14-8819-41CE-8A1F-006B718F9610}" type="pres">
      <dgm:prSet presAssocID="{04C494D3-DA51-4D50-9CAB-5712EC4168AB}" presName="bkgdShape" presStyleLbl="node1" presStyleIdx="2" presStyleCnt="3"/>
      <dgm:spPr/>
    </dgm:pt>
    <dgm:pt modelId="{7B69F5E7-62AA-44CB-A4A3-B8A23229342C}" type="pres">
      <dgm:prSet presAssocID="{04C494D3-DA51-4D50-9CAB-5712EC4168AB}" presName="nodeTx" presStyleLbl="node1" presStyleIdx="2" presStyleCnt="3">
        <dgm:presLayoutVars>
          <dgm:bulletEnabled val="1"/>
        </dgm:presLayoutVars>
      </dgm:prSet>
      <dgm:spPr/>
    </dgm:pt>
    <dgm:pt modelId="{74513EED-6049-4D8C-A483-78EA40DDAF73}" type="pres">
      <dgm:prSet presAssocID="{04C494D3-DA51-4D50-9CAB-5712EC4168AB}" presName="invisiNode" presStyleLbl="node1" presStyleIdx="2" presStyleCnt="3"/>
      <dgm:spPr/>
    </dgm:pt>
    <dgm:pt modelId="{F31A5046-A2FD-4218-BDF6-913BA8BFC76B}" type="pres">
      <dgm:prSet presAssocID="{04C494D3-DA51-4D50-9CAB-5712EC4168A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4ED6604-E5AC-4DC0-B156-7A2907E3A654}" type="presOf" srcId="{8C7B53C0-3157-4E3E-B530-9FE792AC5ED0}" destId="{FAF44AB0-9AA5-4189-B898-A3071384EA7B}" srcOrd="1" destOrd="0" presId="urn:microsoft.com/office/officeart/2005/8/layout/hList7"/>
    <dgm:cxn modelId="{14BB2311-B485-44F6-803A-B9328AB6D217}" type="presOf" srcId="{04C494D3-DA51-4D50-9CAB-5712EC4168AB}" destId="{7B69F5E7-62AA-44CB-A4A3-B8A23229342C}" srcOrd="1" destOrd="0" presId="urn:microsoft.com/office/officeart/2005/8/layout/hList7"/>
    <dgm:cxn modelId="{2506B01C-B6EF-4921-9B38-386007139F55}" type="presOf" srcId="{CF4C6BCA-F158-4D1B-9565-9A5651D14E06}" destId="{C95E51D9-9485-4C16-ADBB-119829A118CC}" srcOrd="0" destOrd="0" presId="urn:microsoft.com/office/officeart/2005/8/layout/hList7"/>
    <dgm:cxn modelId="{69356B24-999B-4F4B-8C0C-878C66781250}" type="presOf" srcId="{8016B487-1DA4-42BE-AC2A-7955553FCB11}" destId="{B315AB92-6F9D-437D-93A2-EF1DE4E1EC80}" srcOrd="0" destOrd="0" presId="urn:microsoft.com/office/officeart/2005/8/layout/hList7"/>
    <dgm:cxn modelId="{35821076-AC9C-4F8B-844C-DC20AA7986E7}" type="presOf" srcId="{9026CF77-955E-401B-9B0C-B607B7537BAD}" destId="{D297628E-FFA0-4CDF-8497-C071B061DEDF}" srcOrd="1" destOrd="0" presId="urn:microsoft.com/office/officeart/2005/8/layout/hList7"/>
    <dgm:cxn modelId="{A0083784-46D1-4CED-812D-513DB2B74AC2}" srcId="{CF4C6BCA-F158-4D1B-9565-9A5651D14E06}" destId="{04C494D3-DA51-4D50-9CAB-5712EC4168AB}" srcOrd="2" destOrd="0" parTransId="{A26F5315-C0CA-47F1-83C5-EE33FB4A04B3}" sibTransId="{0633BD33-B107-4294-92E0-8F40C812D4E7}"/>
    <dgm:cxn modelId="{3A7B098E-C698-41C3-B775-85B1BC27E4CA}" srcId="{CF4C6BCA-F158-4D1B-9565-9A5651D14E06}" destId="{9026CF77-955E-401B-9B0C-B607B7537BAD}" srcOrd="0" destOrd="0" parTransId="{852ECCBD-578E-4BB4-92DE-997C9010F076}" sibTransId="{D7EEABE2-CB3F-4C03-A878-EFC1D600F5FC}"/>
    <dgm:cxn modelId="{B11212AF-B1C5-4D1E-8910-56C1520D5E8C}" type="presOf" srcId="{9026CF77-955E-401B-9B0C-B607B7537BAD}" destId="{4CF24347-958D-4D0C-BAC3-CDE3D1520295}" srcOrd="0" destOrd="0" presId="urn:microsoft.com/office/officeart/2005/8/layout/hList7"/>
    <dgm:cxn modelId="{2B866FD4-267C-4355-A224-8AF0149CAA63}" type="presOf" srcId="{8C7B53C0-3157-4E3E-B530-9FE792AC5ED0}" destId="{A63CE15D-AE23-40FB-A743-6468D83E4B31}" srcOrd="0" destOrd="0" presId="urn:microsoft.com/office/officeart/2005/8/layout/hList7"/>
    <dgm:cxn modelId="{439AB8E0-0DC0-4E94-BE75-6E7C45F6FB96}" srcId="{CF4C6BCA-F158-4D1B-9565-9A5651D14E06}" destId="{8C7B53C0-3157-4E3E-B530-9FE792AC5ED0}" srcOrd="1" destOrd="0" parTransId="{D5D9050C-07E0-42CD-8BAA-85CDE2D1C032}" sibTransId="{8016B487-1DA4-42BE-AC2A-7955553FCB11}"/>
    <dgm:cxn modelId="{DFF85CEE-8679-4D25-8770-18C4FE6E1DCD}" type="presOf" srcId="{D7EEABE2-CB3F-4C03-A878-EFC1D600F5FC}" destId="{A439D6EB-8713-449F-84AE-9D38C8EEF41B}" srcOrd="0" destOrd="0" presId="urn:microsoft.com/office/officeart/2005/8/layout/hList7"/>
    <dgm:cxn modelId="{FCA93CFB-5260-4E88-87A8-91CC3E078221}" type="presOf" srcId="{04C494D3-DA51-4D50-9CAB-5712EC4168AB}" destId="{AED6FC14-8819-41CE-8A1F-006B718F9610}" srcOrd="0" destOrd="0" presId="urn:microsoft.com/office/officeart/2005/8/layout/hList7"/>
    <dgm:cxn modelId="{807E89DA-6408-4D32-8DC5-EB4C429EA236}" type="presParOf" srcId="{C95E51D9-9485-4C16-ADBB-119829A118CC}" destId="{FEC17CC6-1164-4B2B-888F-4020D132E32A}" srcOrd="0" destOrd="0" presId="urn:microsoft.com/office/officeart/2005/8/layout/hList7"/>
    <dgm:cxn modelId="{95A42B94-8906-4810-874D-DBE4D16A62B9}" type="presParOf" srcId="{C95E51D9-9485-4C16-ADBB-119829A118CC}" destId="{2089A94A-E3FD-4928-BD31-692553CA5A6C}" srcOrd="1" destOrd="0" presId="urn:microsoft.com/office/officeart/2005/8/layout/hList7"/>
    <dgm:cxn modelId="{3F54FB7A-DABC-46C1-8DDD-449AE7B682C7}" type="presParOf" srcId="{2089A94A-E3FD-4928-BD31-692553CA5A6C}" destId="{641163AE-73F2-4B64-B567-1EF964690EF5}" srcOrd="0" destOrd="0" presId="urn:microsoft.com/office/officeart/2005/8/layout/hList7"/>
    <dgm:cxn modelId="{AE3B498A-3393-425F-BB6F-7ACC5BDC89D4}" type="presParOf" srcId="{641163AE-73F2-4B64-B567-1EF964690EF5}" destId="{4CF24347-958D-4D0C-BAC3-CDE3D1520295}" srcOrd="0" destOrd="0" presId="urn:microsoft.com/office/officeart/2005/8/layout/hList7"/>
    <dgm:cxn modelId="{E1FB15B4-DFBA-4EFF-8F81-1E810EFCCC71}" type="presParOf" srcId="{641163AE-73F2-4B64-B567-1EF964690EF5}" destId="{D297628E-FFA0-4CDF-8497-C071B061DEDF}" srcOrd="1" destOrd="0" presId="urn:microsoft.com/office/officeart/2005/8/layout/hList7"/>
    <dgm:cxn modelId="{5B8F1E49-6DFA-41BF-BC63-574E62A8A675}" type="presParOf" srcId="{641163AE-73F2-4B64-B567-1EF964690EF5}" destId="{6BC262AC-76EB-402F-9062-95A6DD23C7BE}" srcOrd="2" destOrd="0" presId="urn:microsoft.com/office/officeart/2005/8/layout/hList7"/>
    <dgm:cxn modelId="{C00E35D4-07F6-405B-B409-01D94597FDAD}" type="presParOf" srcId="{641163AE-73F2-4B64-B567-1EF964690EF5}" destId="{DBE18A5E-8899-4785-9D78-363249FAD02A}" srcOrd="3" destOrd="0" presId="urn:microsoft.com/office/officeart/2005/8/layout/hList7"/>
    <dgm:cxn modelId="{F80B8BDC-7557-4F22-AF03-17058836AE51}" type="presParOf" srcId="{2089A94A-E3FD-4928-BD31-692553CA5A6C}" destId="{A439D6EB-8713-449F-84AE-9D38C8EEF41B}" srcOrd="1" destOrd="0" presId="urn:microsoft.com/office/officeart/2005/8/layout/hList7"/>
    <dgm:cxn modelId="{4CEB4261-987F-4486-85AF-6EEC9AF479C6}" type="presParOf" srcId="{2089A94A-E3FD-4928-BD31-692553CA5A6C}" destId="{42751F4F-77FD-4D93-B004-56EB6ACBF758}" srcOrd="2" destOrd="0" presId="urn:microsoft.com/office/officeart/2005/8/layout/hList7"/>
    <dgm:cxn modelId="{B7EA3C66-F8FE-44AD-8A86-61FA6A427B33}" type="presParOf" srcId="{42751F4F-77FD-4D93-B004-56EB6ACBF758}" destId="{A63CE15D-AE23-40FB-A743-6468D83E4B31}" srcOrd="0" destOrd="0" presId="urn:microsoft.com/office/officeart/2005/8/layout/hList7"/>
    <dgm:cxn modelId="{ADD30D27-1946-48CF-AC74-C2B8E26D308B}" type="presParOf" srcId="{42751F4F-77FD-4D93-B004-56EB6ACBF758}" destId="{FAF44AB0-9AA5-4189-B898-A3071384EA7B}" srcOrd="1" destOrd="0" presId="urn:microsoft.com/office/officeart/2005/8/layout/hList7"/>
    <dgm:cxn modelId="{5AE7E654-2B9D-40B9-B5A6-2C3E2F3DABF5}" type="presParOf" srcId="{42751F4F-77FD-4D93-B004-56EB6ACBF758}" destId="{76C9CBAC-C6D1-4BBE-8861-C193FADDCB8E}" srcOrd="2" destOrd="0" presId="urn:microsoft.com/office/officeart/2005/8/layout/hList7"/>
    <dgm:cxn modelId="{F72F1C1C-E9CE-4277-8A66-8FB7094761EB}" type="presParOf" srcId="{42751F4F-77FD-4D93-B004-56EB6ACBF758}" destId="{A942D204-31AC-4E73-B63C-8CC5180C0971}" srcOrd="3" destOrd="0" presId="urn:microsoft.com/office/officeart/2005/8/layout/hList7"/>
    <dgm:cxn modelId="{BD81D9FD-43C1-45EB-947D-9DBA8CCEEB24}" type="presParOf" srcId="{2089A94A-E3FD-4928-BD31-692553CA5A6C}" destId="{B315AB92-6F9D-437D-93A2-EF1DE4E1EC80}" srcOrd="3" destOrd="0" presId="urn:microsoft.com/office/officeart/2005/8/layout/hList7"/>
    <dgm:cxn modelId="{04E7A7B3-5199-47CF-A476-17C8FE2B8993}" type="presParOf" srcId="{2089A94A-E3FD-4928-BD31-692553CA5A6C}" destId="{6DA4EC4A-CC97-4FE2-A3FF-69A5D15087E9}" srcOrd="4" destOrd="0" presId="urn:microsoft.com/office/officeart/2005/8/layout/hList7"/>
    <dgm:cxn modelId="{9AEB17A2-44B6-4CBA-B6D9-E8DEC0344464}" type="presParOf" srcId="{6DA4EC4A-CC97-4FE2-A3FF-69A5D15087E9}" destId="{AED6FC14-8819-41CE-8A1F-006B718F9610}" srcOrd="0" destOrd="0" presId="urn:microsoft.com/office/officeart/2005/8/layout/hList7"/>
    <dgm:cxn modelId="{D8B420EF-2F2C-46CE-AF08-DD6231367B90}" type="presParOf" srcId="{6DA4EC4A-CC97-4FE2-A3FF-69A5D15087E9}" destId="{7B69F5E7-62AA-44CB-A4A3-B8A23229342C}" srcOrd="1" destOrd="0" presId="urn:microsoft.com/office/officeart/2005/8/layout/hList7"/>
    <dgm:cxn modelId="{5273705D-8516-40ED-82A2-DA837D532A2B}" type="presParOf" srcId="{6DA4EC4A-CC97-4FE2-A3FF-69A5D15087E9}" destId="{74513EED-6049-4D8C-A483-78EA40DDAF73}" srcOrd="2" destOrd="0" presId="urn:microsoft.com/office/officeart/2005/8/layout/hList7"/>
    <dgm:cxn modelId="{EDC9C2C8-69EA-4CAF-A427-CD2D4A23438B}" type="presParOf" srcId="{6DA4EC4A-CC97-4FE2-A3FF-69A5D15087E9}" destId="{F31A5046-A2FD-4218-BDF6-913BA8BFC76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	85 621 земельных участков категории земель сельскохозяйственного назначения, что составляет 19,6% от совокупного объема земельных участков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/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/>
        </a:p>
      </dgm:t>
    </dgm:pt>
    <dgm:pt modelId="{1F9D4734-BB66-44E6-B157-B05346DCC4C4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К 1 января 2020 года суммарная величина кадастровой стоимости земельных участков, включенных в перечень земельных участков, подлежащих оценке, составляла 59 180,2 млн. руб.</a:t>
          </a:r>
        </a:p>
      </dgm:t>
    </dgm:pt>
    <dgm:pt modelId="{91B34259-FAA8-480E-A6FA-E38EAC4A07D9}" type="parTrans" cxnId="{E8162BDF-D089-4628-B65A-A412022361E0}">
      <dgm:prSet/>
      <dgm:spPr/>
      <dgm:t>
        <a:bodyPr/>
        <a:lstStyle/>
        <a:p>
          <a:endParaRPr lang="ru-RU"/>
        </a:p>
      </dgm:t>
    </dgm:pt>
    <dgm:pt modelId="{195F1316-C526-4789-B31C-7441059C6AA7}" type="sibTrans" cxnId="{E8162BDF-D089-4628-B65A-A412022361E0}">
      <dgm:prSet/>
      <dgm:spPr/>
      <dgm:t>
        <a:bodyPr/>
        <a:lstStyle/>
        <a:p>
          <a:endParaRPr lang="ru-RU"/>
        </a:p>
      </dgm:t>
    </dgm:pt>
    <dgm:pt modelId="{1C0120AA-6ECB-4560-B641-27EED6B4888F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сельскохозяйственного назначения по сравнению с 2012 годом возросло с 36 654 до 85 621 единиц, то есть на 48 967 единиц или 133,6%.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/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/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динамика кадастровой стоимости земель сельскохозяйственного назначения показывает снижение кадастровой стоимости земельных участков на сумму      1 322,1 млн. руб., или в 1,02 раза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/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/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85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131409" custLinFactY="-47780" custLinFactNeighborX="33268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650F88D6-EEB9-4045-A693-AC0AA4B4CAB4}" type="pres">
      <dgm:prSet presAssocID="{E0B8C466-F3D9-4B2E-961F-34B9FFF05D8B}" presName="aNode" presStyleLbl="fgAcc1" presStyleIdx="1" presStyleCnt="4" custScaleX="130550" custScaleY="115245" custLinFactY="255619" custLinFactNeighborX="53070" custLinFactNeighborY="3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F81F1127-43EF-4DDB-90AB-826131BF47CF}" type="pres">
      <dgm:prSet presAssocID="{1F9D4734-BB66-44E6-B157-B05346DCC4C4}" presName="aNode" presStyleLbl="fgAcc1" presStyleIdx="2" presStyleCnt="4" custScaleX="168966" custScaleY="121521" custLinFactY="-143408" custLinFactNeighborX="36221" custLinFactNeighborY="-200000">
        <dgm:presLayoutVars>
          <dgm:bulletEnabled val="1"/>
        </dgm:presLayoutVars>
      </dgm:prSet>
      <dgm:spPr/>
    </dgm:pt>
    <dgm:pt modelId="{0E0254D2-275E-4114-A6AE-42689D1CBAA8}" type="pres">
      <dgm:prSet presAssocID="{1F9D4734-BB66-44E6-B157-B05346DCC4C4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44041" custScaleY="132865" custLinFactY="-115922" custLinFactNeighborX="47797" custLinFactNeighborY="-200000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9BD3665-9576-4FCA-A967-BFB669D060FC}" srcId="{DC9C792B-83AC-4FA8-8028-218A199FEA71}" destId="{E0B8C466-F3D9-4B2E-961F-34B9FFF05D8B}" srcOrd="1" destOrd="0" parTransId="{26CC1DF9-1E26-427A-AC9C-EB2FC596D9AB}" sibTransId="{9D248B0C-0FE3-4E3D-B3DF-0F31704C0ED4}"/>
    <dgm:cxn modelId="{30727782-5911-4F10-8E63-CEE0B5E15D14}" type="presOf" srcId="{1F9D4734-BB66-44E6-B157-B05346DCC4C4}" destId="{F81F1127-43EF-4DDB-90AB-826131BF47CF}" srcOrd="0" destOrd="0" presId="urn:microsoft.com/office/officeart/2005/8/layout/pyramid2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E8162BDF-D089-4628-B65A-A412022361E0}" srcId="{DC9C792B-83AC-4FA8-8028-218A199FEA71}" destId="{1F9D4734-BB66-44E6-B157-B05346DCC4C4}" srcOrd="2" destOrd="0" parTransId="{91B34259-FAA8-480E-A6FA-E38EAC4A07D9}" sibTransId="{195F1316-C526-4789-B31C-7441059C6AA7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91970430-8D19-4603-8A29-FCD10060DA60}" type="presParOf" srcId="{16C8876C-D0AD-4E3B-9294-E780630D6470}" destId="{650F88D6-EEB9-4045-A693-AC0AA4B4CAB4}" srcOrd="2" destOrd="0" presId="urn:microsoft.com/office/officeart/2005/8/layout/pyramid2"/>
    <dgm:cxn modelId="{4A32D45F-1AD1-4754-B5B3-06E3F3958F29}" type="presParOf" srcId="{16C8876C-D0AD-4E3B-9294-E780630D6470}" destId="{9BB0CFF8-8F6C-4DE7-81A2-F2D32503E854}" srcOrd="3" destOrd="0" presId="urn:microsoft.com/office/officeart/2005/8/layout/pyramid2"/>
    <dgm:cxn modelId="{B3867A91-FBE5-4FBE-BFEF-9F4221F6BE1C}" type="presParOf" srcId="{16C8876C-D0AD-4E3B-9294-E780630D6470}" destId="{F81F1127-43EF-4DDB-90AB-826131BF47CF}" srcOrd="4" destOrd="0" presId="urn:microsoft.com/office/officeart/2005/8/layout/pyramid2"/>
    <dgm:cxn modelId="{2CFC591B-8520-4D00-978C-427D30FD5BDE}" type="presParOf" srcId="{16C8876C-D0AD-4E3B-9294-E780630D6470}" destId="{0E0254D2-275E-4114-A6AE-42689D1CBAA8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FBFE94-26EE-42CA-BECE-C3AA98EEE39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834212-3CBB-45C5-A337-6147D826D9B0}">
      <dgm:prSet phldrT="[Текст]" phldr="1"/>
      <dgm:spPr/>
      <dgm:t>
        <a:bodyPr/>
        <a:lstStyle/>
        <a:p>
          <a:endParaRPr lang="ru-RU"/>
        </a:p>
      </dgm:t>
    </dgm:pt>
    <dgm:pt modelId="{AD354C55-87CA-44B7-8186-62029F95E51C}" type="parTrans" cxnId="{BE660BD5-F0C4-4C90-9FEA-781B11890547}">
      <dgm:prSet/>
      <dgm:spPr/>
      <dgm:t>
        <a:bodyPr/>
        <a:lstStyle/>
        <a:p>
          <a:endParaRPr lang="ru-RU"/>
        </a:p>
      </dgm:t>
    </dgm:pt>
    <dgm:pt modelId="{0C07CBF5-C44F-4579-8DA4-4158D4C332B2}" type="sibTrans" cxnId="{BE660BD5-F0C4-4C90-9FEA-781B11890547}">
      <dgm:prSet/>
      <dgm:spPr/>
      <dgm:t>
        <a:bodyPr/>
        <a:lstStyle/>
        <a:p>
          <a:endParaRPr lang="ru-RU"/>
        </a:p>
      </dgm:t>
    </dgm:pt>
    <dgm:pt modelId="{B8F614F2-4FA6-4353-84D5-D26DBC27BE6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органов местного самоуправления – 1 замечание         (5 земельных участков)</a:t>
          </a:r>
        </a:p>
      </dgm:t>
    </dgm:pt>
    <dgm:pt modelId="{950ED26E-E3C2-45C9-8942-BF088C6FC847}" type="parTrans" cxnId="{BF1FB2C3-FE6E-4297-B86A-60F7CC6F29CC}">
      <dgm:prSet/>
      <dgm:spPr/>
      <dgm:t>
        <a:bodyPr/>
        <a:lstStyle/>
        <a:p>
          <a:endParaRPr lang="ru-RU"/>
        </a:p>
      </dgm:t>
    </dgm:pt>
    <dgm:pt modelId="{2286035B-4E8A-4996-8EE2-E82C0F75C8D0}" type="sibTrans" cxnId="{BF1FB2C3-FE6E-4297-B86A-60F7CC6F29CC}">
      <dgm:prSet/>
      <dgm:spPr/>
      <dgm:t>
        <a:bodyPr/>
        <a:lstStyle/>
        <a:p>
          <a:endParaRPr lang="ru-RU"/>
        </a:p>
      </dgm:t>
    </dgm:pt>
    <dgm:pt modelId="{C3C98BD3-9DEB-4825-8B69-F82F6315EB38}">
      <dgm:prSet phldrT="[Текст]" phldr="1"/>
      <dgm:spPr/>
      <dgm:t>
        <a:bodyPr/>
        <a:lstStyle/>
        <a:p>
          <a:endParaRPr lang="ru-RU"/>
        </a:p>
      </dgm:t>
    </dgm:pt>
    <dgm:pt modelId="{D6079A09-3D04-43EB-87C5-F9C2D247CDA1}" type="parTrans" cxnId="{B682889A-EF4F-4FAF-B29B-E8DEEBC48FA5}">
      <dgm:prSet/>
      <dgm:spPr/>
      <dgm:t>
        <a:bodyPr/>
        <a:lstStyle/>
        <a:p>
          <a:endParaRPr lang="ru-RU"/>
        </a:p>
      </dgm:t>
    </dgm:pt>
    <dgm:pt modelId="{5AC5B8AC-25F9-4A35-9411-1B17F6CFB3EA}" type="sibTrans" cxnId="{B682889A-EF4F-4FAF-B29B-E8DEEBC48FA5}">
      <dgm:prSet/>
      <dgm:spPr/>
      <dgm:t>
        <a:bodyPr/>
        <a:lstStyle/>
        <a:p>
          <a:endParaRPr lang="ru-RU"/>
        </a:p>
      </dgm:t>
    </dgm:pt>
    <dgm:pt modelId="{A3C82B2F-0639-4D3E-8605-C6CC58C4AC2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 – 15 замечаний (77 земельных участков)</a:t>
          </a:r>
        </a:p>
      </dgm:t>
    </dgm:pt>
    <dgm:pt modelId="{C75BD731-1AA7-466D-95B3-ABDB091DE057}" type="parTrans" cxnId="{78D8E20B-E225-4787-9B52-0798FBFC4A19}">
      <dgm:prSet/>
      <dgm:spPr/>
      <dgm:t>
        <a:bodyPr/>
        <a:lstStyle/>
        <a:p>
          <a:endParaRPr lang="ru-RU"/>
        </a:p>
      </dgm:t>
    </dgm:pt>
    <dgm:pt modelId="{5659335C-97ED-48EC-B14A-448FED182763}" type="sibTrans" cxnId="{78D8E20B-E225-4787-9B52-0798FBFC4A19}">
      <dgm:prSet/>
      <dgm:spPr/>
      <dgm:t>
        <a:bodyPr/>
        <a:lstStyle/>
        <a:p>
          <a:endParaRPr lang="ru-RU"/>
        </a:p>
      </dgm:t>
    </dgm:pt>
    <dgm:pt modelId="{F6A2E6ED-C110-40F4-88CD-DE1E1768953F}">
      <dgm:prSet phldrT="[Текст]" phldr="1"/>
      <dgm:spPr/>
      <dgm:t>
        <a:bodyPr/>
        <a:lstStyle/>
        <a:p>
          <a:endParaRPr lang="ru-RU" dirty="0"/>
        </a:p>
      </dgm:t>
    </dgm:pt>
    <dgm:pt modelId="{51358164-FAC3-48A9-824E-298FF2D7B747}" type="parTrans" cxnId="{7B70F75B-E1AE-42EC-A117-879F17742CE4}">
      <dgm:prSet/>
      <dgm:spPr/>
      <dgm:t>
        <a:bodyPr/>
        <a:lstStyle/>
        <a:p>
          <a:endParaRPr lang="ru-RU"/>
        </a:p>
      </dgm:t>
    </dgm:pt>
    <dgm:pt modelId="{5B7B759C-B7DD-4A8E-81DB-60770EF57C85}" type="sibTrans" cxnId="{7B70F75B-E1AE-42EC-A117-879F17742CE4}">
      <dgm:prSet/>
      <dgm:spPr/>
      <dgm:t>
        <a:bodyPr/>
        <a:lstStyle/>
        <a:p>
          <a:endParaRPr lang="ru-RU"/>
        </a:p>
      </dgm:t>
    </dgm:pt>
    <dgm:pt modelId="{CA7AFB72-F633-48BD-8B22-4E1A5DFA0FD2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физических лиц - 12 замечаний (20 земельных участков)</a:t>
          </a:r>
        </a:p>
      </dgm:t>
    </dgm:pt>
    <dgm:pt modelId="{A241F966-7E16-4C3E-91D9-0183E7D80EA0}" type="parTrans" cxnId="{E8E2815A-15E4-4722-AB2F-B8DB373A4401}">
      <dgm:prSet/>
      <dgm:spPr/>
      <dgm:t>
        <a:bodyPr/>
        <a:lstStyle/>
        <a:p>
          <a:endParaRPr lang="ru-RU"/>
        </a:p>
      </dgm:t>
    </dgm:pt>
    <dgm:pt modelId="{BE3E6721-A11B-4418-B950-90BD746029BA}" type="sibTrans" cxnId="{E8E2815A-15E4-4722-AB2F-B8DB373A4401}">
      <dgm:prSet/>
      <dgm:spPr/>
      <dgm:t>
        <a:bodyPr/>
        <a:lstStyle/>
        <a:p>
          <a:endParaRPr lang="ru-RU"/>
        </a:p>
      </dgm:t>
    </dgm:pt>
    <dgm:pt modelId="{85C84233-BA7D-46B4-B7BF-ECE50AB57297}" type="pres">
      <dgm:prSet presAssocID="{5BFBFE94-26EE-42CA-BECE-C3AA98EEE39B}" presName="linearFlow" presStyleCnt="0">
        <dgm:presLayoutVars>
          <dgm:dir/>
          <dgm:animLvl val="lvl"/>
          <dgm:resizeHandles/>
        </dgm:presLayoutVars>
      </dgm:prSet>
      <dgm:spPr/>
    </dgm:pt>
    <dgm:pt modelId="{48A1BA3C-244D-4A5E-8801-911BBC55D69A}" type="pres">
      <dgm:prSet presAssocID="{22834212-3CBB-45C5-A337-6147D826D9B0}" presName="compositeNode" presStyleCnt="0">
        <dgm:presLayoutVars>
          <dgm:bulletEnabled val="1"/>
        </dgm:presLayoutVars>
      </dgm:prSet>
      <dgm:spPr/>
    </dgm:pt>
    <dgm:pt modelId="{211AEC98-2F0D-4387-85EA-51DFE29B4281}" type="pres">
      <dgm:prSet presAssocID="{22834212-3CBB-45C5-A337-6147D826D9B0}" presName="image" presStyleLbl="fgImgPlace1" presStyleIdx="0" presStyleCnt="3" custScaleX="157724" custLinFactX="100000" custLinFactY="101337" custLinFactNeighborX="125887" custLinFactNeighborY="200000"/>
      <dgm:spPr>
        <a:noFill/>
      </dgm:spPr>
    </dgm:pt>
    <dgm:pt modelId="{FAA63921-0658-4E92-833E-484D5CE4FC17}" type="pres">
      <dgm:prSet presAssocID="{22834212-3CBB-45C5-A337-6147D826D9B0}" presName="childNode" presStyleLbl="node1" presStyleIdx="0" presStyleCnt="3" custScaleX="106797" custScaleY="66150" custLinFactNeighborX="4262" custLinFactNeighborY="-31780">
        <dgm:presLayoutVars>
          <dgm:bulletEnabled val="1"/>
        </dgm:presLayoutVars>
      </dgm:prSet>
      <dgm:spPr/>
    </dgm:pt>
    <dgm:pt modelId="{418D98A4-0B3E-4AFF-8EBE-2DE844990C6F}" type="pres">
      <dgm:prSet presAssocID="{22834212-3CBB-45C5-A337-6147D826D9B0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F2FC633-9DF2-4C33-9D06-DC2E7307770E}" type="pres">
      <dgm:prSet presAssocID="{0C07CBF5-C44F-4579-8DA4-4158D4C332B2}" presName="sibTrans" presStyleCnt="0"/>
      <dgm:spPr/>
    </dgm:pt>
    <dgm:pt modelId="{37504E81-7107-4181-9C9D-30F43286CAEC}" type="pres">
      <dgm:prSet presAssocID="{C3C98BD3-9DEB-4825-8B69-F82F6315EB38}" presName="compositeNode" presStyleCnt="0">
        <dgm:presLayoutVars>
          <dgm:bulletEnabled val="1"/>
        </dgm:presLayoutVars>
      </dgm:prSet>
      <dgm:spPr/>
    </dgm:pt>
    <dgm:pt modelId="{0EABC92D-B2DC-474A-BE69-907EE8B5D9F9}" type="pres">
      <dgm:prSet presAssocID="{C3C98BD3-9DEB-4825-8B69-F82F6315EB38}" presName="image" presStyleLbl="fgImgPlace1" presStyleIdx="1" presStyleCnt="3" custScaleX="179983" custLinFactX="23051" custLinFactNeighborX="100000" custLinFactNeighborY="30906"/>
      <dgm:spPr>
        <a:noFill/>
      </dgm:spPr>
    </dgm:pt>
    <dgm:pt modelId="{732BF347-9284-4A6C-A2EB-6358B46FE25E}" type="pres">
      <dgm:prSet presAssocID="{C3C98BD3-9DEB-4825-8B69-F82F6315EB38}" presName="childNode" presStyleLbl="node1" presStyleIdx="1" presStyleCnt="3" custScaleY="65321" custLinFactNeighborX="91319" custLinFactNeighborY="-28553">
        <dgm:presLayoutVars>
          <dgm:bulletEnabled val="1"/>
        </dgm:presLayoutVars>
      </dgm:prSet>
      <dgm:spPr/>
    </dgm:pt>
    <dgm:pt modelId="{83C18C67-B478-4C93-98F8-43204CCD5E6F}" type="pres">
      <dgm:prSet presAssocID="{C3C98BD3-9DEB-4825-8B69-F82F6315EB38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80E0968A-4E10-44E8-BB67-538466EAD5D7}" type="pres">
      <dgm:prSet presAssocID="{5AC5B8AC-25F9-4A35-9411-1B17F6CFB3EA}" presName="sibTrans" presStyleCnt="0"/>
      <dgm:spPr/>
    </dgm:pt>
    <dgm:pt modelId="{85D75280-D011-48BE-A422-50FA96A3D670}" type="pres">
      <dgm:prSet presAssocID="{F6A2E6ED-C110-40F4-88CD-DE1E1768953F}" presName="compositeNode" presStyleCnt="0">
        <dgm:presLayoutVars>
          <dgm:bulletEnabled val="1"/>
        </dgm:presLayoutVars>
      </dgm:prSet>
      <dgm:spPr/>
    </dgm:pt>
    <dgm:pt modelId="{D909C983-440D-43F4-ADFA-B6BDCBDC0167}" type="pres">
      <dgm:prSet presAssocID="{F6A2E6ED-C110-40F4-88CD-DE1E1768953F}" presName="image" presStyleLbl="fgImgPlace1" presStyleIdx="2" presStyleCnt="3" custFlipVert="1" custFlipHor="1" custScaleX="20419" custScaleY="9456" custLinFactY="100000" custLinFactNeighborX="-24056" custLinFactNeighborY="167383"/>
      <dgm:spPr>
        <a:noFill/>
      </dgm:spPr>
    </dgm:pt>
    <dgm:pt modelId="{5BA9328D-7918-4C60-B5F3-BDDD333523B7}" type="pres">
      <dgm:prSet presAssocID="{F6A2E6ED-C110-40F4-88CD-DE1E1768953F}" presName="childNode" presStyleLbl="node1" presStyleIdx="2" presStyleCnt="3" custScaleY="64388" custLinFactX="-72162" custLinFactNeighborX="-100000" custLinFactNeighborY="-15438">
        <dgm:presLayoutVars>
          <dgm:bulletEnabled val="1"/>
        </dgm:presLayoutVars>
      </dgm:prSet>
      <dgm:spPr/>
    </dgm:pt>
    <dgm:pt modelId="{930FFECF-5FEC-453F-B2C3-7CA61A90448A}" type="pres">
      <dgm:prSet presAssocID="{F6A2E6ED-C110-40F4-88CD-DE1E1768953F}" presName="parentNode" presStyleLbl="revTx" presStyleIdx="2" presStyleCnt="3" custFlipVert="1" custFlipHor="1" custScaleX="44615" custScaleY="3779" custLinFactX="-200000" custLinFactNeighborX="-260990" custLinFactNeighborY="14672">
        <dgm:presLayoutVars>
          <dgm:chMax val="0"/>
          <dgm:bulletEnabled val="1"/>
        </dgm:presLayoutVars>
      </dgm:prSet>
      <dgm:spPr/>
    </dgm:pt>
  </dgm:ptLst>
  <dgm:cxnLst>
    <dgm:cxn modelId="{78D8E20B-E225-4787-9B52-0798FBFC4A19}" srcId="{C3C98BD3-9DEB-4825-8B69-F82F6315EB38}" destId="{A3C82B2F-0639-4D3E-8605-C6CC58C4AC28}" srcOrd="0" destOrd="0" parTransId="{C75BD731-1AA7-466D-95B3-ABDB091DE057}" sibTransId="{5659335C-97ED-48EC-B14A-448FED182763}"/>
    <dgm:cxn modelId="{68C08437-A36E-4F01-8CE3-4565C872EC35}" type="presOf" srcId="{B8F614F2-4FA6-4353-84D5-D26DBC27BE6E}" destId="{FAA63921-0658-4E92-833E-484D5CE4FC17}" srcOrd="0" destOrd="0" presId="urn:microsoft.com/office/officeart/2005/8/layout/hList2"/>
    <dgm:cxn modelId="{7B70F75B-E1AE-42EC-A117-879F17742CE4}" srcId="{5BFBFE94-26EE-42CA-BECE-C3AA98EEE39B}" destId="{F6A2E6ED-C110-40F4-88CD-DE1E1768953F}" srcOrd="2" destOrd="0" parTransId="{51358164-FAC3-48A9-824E-298FF2D7B747}" sibTransId="{5B7B759C-B7DD-4A8E-81DB-60770EF57C85}"/>
    <dgm:cxn modelId="{7869256E-38C2-4EA1-A61F-83A1BA614D90}" type="presOf" srcId="{A3C82B2F-0639-4D3E-8605-C6CC58C4AC28}" destId="{732BF347-9284-4A6C-A2EB-6358B46FE25E}" srcOrd="0" destOrd="0" presId="urn:microsoft.com/office/officeart/2005/8/layout/hList2"/>
    <dgm:cxn modelId="{E8E2815A-15E4-4722-AB2F-B8DB373A4401}" srcId="{F6A2E6ED-C110-40F4-88CD-DE1E1768953F}" destId="{CA7AFB72-F633-48BD-8B22-4E1A5DFA0FD2}" srcOrd="0" destOrd="0" parTransId="{A241F966-7E16-4C3E-91D9-0183E7D80EA0}" sibTransId="{BE3E6721-A11B-4418-B950-90BD746029BA}"/>
    <dgm:cxn modelId="{7B041790-ED16-4F70-BF5D-3AE577DFDA48}" type="presOf" srcId="{F6A2E6ED-C110-40F4-88CD-DE1E1768953F}" destId="{930FFECF-5FEC-453F-B2C3-7CA61A90448A}" srcOrd="0" destOrd="0" presId="urn:microsoft.com/office/officeart/2005/8/layout/hList2"/>
    <dgm:cxn modelId="{B682889A-EF4F-4FAF-B29B-E8DEEBC48FA5}" srcId="{5BFBFE94-26EE-42CA-BECE-C3AA98EEE39B}" destId="{C3C98BD3-9DEB-4825-8B69-F82F6315EB38}" srcOrd="1" destOrd="0" parTransId="{D6079A09-3D04-43EB-87C5-F9C2D247CDA1}" sibTransId="{5AC5B8AC-25F9-4A35-9411-1B17F6CFB3EA}"/>
    <dgm:cxn modelId="{210441C2-CED7-41C4-9E72-872DA5F98A3B}" type="presOf" srcId="{5BFBFE94-26EE-42CA-BECE-C3AA98EEE39B}" destId="{85C84233-BA7D-46B4-B7BF-ECE50AB57297}" srcOrd="0" destOrd="0" presId="urn:microsoft.com/office/officeart/2005/8/layout/hList2"/>
    <dgm:cxn modelId="{BF1FB2C3-FE6E-4297-B86A-60F7CC6F29CC}" srcId="{22834212-3CBB-45C5-A337-6147D826D9B0}" destId="{B8F614F2-4FA6-4353-84D5-D26DBC27BE6E}" srcOrd="0" destOrd="0" parTransId="{950ED26E-E3C2-45C9-8942-BF088C6FC847}" sibTransId="{2286035B-4E8A-4996-8EE2-E82C0F75C8D0}"/>
    <dgm:cxn modelId="{BE660BD5-F0C4-4C90-9FEA-781B11890547}" srcId="{5BFBFE94-26EE-42CA-BECE-C3AA98EEE39B}" destId="{22834212-3CBB-45C5-A337-6147D826D9B0}" srcOrd="0" destOrd="0" parTransId="{AD354C55-87CA-44B7-8186-62029F95E51C}" sibTransId="{0C07CBF5-C44F-4579-8DA4-4158D4C332B2}"/>
    <dgm:cxn modelId="{660D6BF6-94F7-4A4B-88DC-C52D5164EAA2}" type="presOf" srcId="{22834212-3CBB-45C5-A337-6147D826D9B0}" destId="{418D98A4-0B3E-4AFF-8EBE-2DE844990C6F}" srcOrd="0" destOrd="0" presId="urn:microsoft.com/office/officeart/2005/8/layout/hList2"/>
    <dgm:cxn modelId="{A78980F8-782C-495D-8AE9-5993D11F641A}" type="presOf" srcId="{C3C98BD3-9DEB-4825-8B69-F82F6315EB38}" destId="{83C18C67-B478-4C93-98F8-43204CCD5E6F}" srcOrd="0" destOrd="0" presId="urn:microsoft.com/office/officeart/2005/8/layout/hList2"/>
    <dgm:cxn modelId="{A08FBAF9-D9E6-4C2D-9226-FC8C92660C24}" type="presOf" srcId="{CA7AFB72-F633-48BD-8B22-4E1A5DFA0FD2}" destId="{5BA9328D-7918-4C60-B5F3-BDDD333523B7}" srcOrd="0" destOrd="0" presId="urn:microsoft.com/office/officeart/2005/8/layout/hList2"/>
    <dgm:cxn modelId="{B494453A-DBF9-47F6-92BD-B13C01544310}" type="presParOf" srcId="{85C84233-BA7D-46B4-B7BF-ECE50AB57297}" destId="{48A1BA3C-244D-4A5E-8801-911BBC55D69A}" srcOrd="0" destOrd="0" presId="urn:microsoft.com/office/officeart/2005/8/layout/hList2"/>
    <dgm:cxn modelId="{436DAB9B-12B1-4118-930D-284CB7DCD529}" type="presParOf" srcId="{48A1BA3C-244D-4A5E-8801-911BBC55D69A}" destId="{211AEC98-2F0D-4387-85EA-51DFE29B4281}" srcOrd="0" destOrd="0" presId="urn:microsoft.com/office/officeart/2005/8/layout/hList2"/>
    <dgm:cxn modelId="{4BF9222C-8FE8-4EC7-A4F6-740A108A9D7E}" type="presParOf" srcId="{48A1BA3C-244D-4A5E-8801-911BBC55D69A}" destId="{FAA63921-0658-4E92-833E-484D5CE4FC17}" srcOrd="1" destOrd="0" presId="urn:microsoft.com/office/officeart/2005/8/layout/hList2"/>
    <dgm:cxn modelId="{264AB8C9-D3DB-42E5-81D1-C7A8E246DFD1}" type="presParOf" srcId="{48A1BA3C-244D-4A5E-8801-911BBC55D69A}" destId="{418D98A4-0B3E-4AFF-8EBE-2DE844990C6F}" srcOrd="2" destOrd="0" presId="urn:microsoft.com/office/officeart/2005/8/layout/hList2"/>
    <dgm:cxn modelId="{BAF52AC5-2BD6-4EC2-A7E4-7A1CE1771641}" type="presParOf" srcId="{85C84233-BA7D-46B4-B7BF-ECE50AB57297}" destId="{EF2FC633-9DF2-4C33-9D06-DC2E7307770E}" srcOrd="1" destOrd="0" presId="urn:microsoft.com/office/officeart/2005/8/layout/hList2"/>
    <dgm:cxn modelId="{A81AE604-3406-4868-B6E7-F4F6D64DF880}" type="presParOf" srcId="{85C84233-BA7D-46B4-B7BF-ECE50AB57297}" destId="{37504E81-7107-4181-9C9D-30F43286CAEC}" srcOrd="2" destOrd="0" presId="urn:microsoft.com/office/officeart/2005/8/layout/hList2"/>
    <dgm:cxn modelId="{D1A627CC-D106-4EB3-9EB8-C49B8E574D50}" type="presParOf" srcId="{37504E81-7107-4181-9C9D-30F43286CAEC}" destId="{0EABC92D-B2DC-474A-BE69-907EE8B5D9F9}" srcOrd="0" destOrd="0" presId="urn:microsoft.com/office/officeart/2005/8/layout/hList2"/>
    <dgm:cxn modelId="{1423C88A-EB86-4760-8FDB-C1CE18646CA4}" type="presParOf" srcId="{37504E81-7107-4181-9C9D-30F43286CAEC}" destId="{732BF347-9284-4A6C-A2EB-6358B46FE25E}" srcOrd="1" destOrd="0" presId="urn:microsoft.com/office/officeart/2005/8/layout/hList2"/>
    <dgm:cxn modelId="{5842FF3C-76F9-4FF1-B6D6-EB9CBEC0D382}" type="presParOf" srcId="{37504E81-7107-4181-9C9D-30F43286CAEC}" destId="{83C18C67-B478-4C93-98F8-43204CCD5E6F}" srcOrd="2" destOrd="0" presId="urn:microsoft.com/office/officeart/2005/8/layout/hList2"/>
    <dgm:cxn modelId="{B09FB2D9-AF20-4ABB-876E-BCB3176638A8}" type="presParOf" srcId="{85C84233-BA7D-46B4-B7BF-ECE50AB57297}" destId="{80E0968A-4E10-44E8-BB67-538466EAD5D7}" srcOrd="3" destOrd="0" presId="urn:microsoft.com/office/officeart/2005/8/layout/hList2"/>
    <dgm:cxn modelId="{E58A6ED3-51A5-467E-86FD-B029EC8BF740}" type="presParOf" srcId="{85C84233-BA7D-46B4-B7BF-ECE50AB57297}" destId="{85D75280-D011-48BE-A422-50FA96A3D670}" srcOrd="4" destOrd="0" presId="urn:microsoft.com/office/officeart/2005/8/layout/hList2"/>
    <dgm:cxn modelId="{FE6524E6-DA94-416F-9262-F93D845C6E44}" type="presParOf" srcId="{85D75280-D011-48BE-A422-50FA96A3D670}" destId="{D909C983-440D-43F4-ADFA-B6BDCBDC0167}" srcOrd="0" destOrd="0" presId="urn:microsoft.com/office/officeart/2005/8/layout/hList2"/>
    <dgm:cxn modelId="{6D36068A-7F78-4C36-AE57-E74913D9AD0D}" type="presParOf" srcId="{85D75280-D011-48BE-A422-50FA96A3D670}" destId="{5BA9328D-7918-4C60-B5F3-BDDD333523B7}" srcOrd="1" destOrd="0" presId="urn:microsoft.com/office/officeart/2005/8/layout/hList2"/>
    <dgm:cxn modelId="{70FB437F-1E08-4E28-A80A-7754F2CD89AF}" type="presParOf" srcId="{85D75280-D011-48BE-A422-50FA96A3D670}" destId="{930FFECF-5FEC-453F-B2C3-7CA61A90448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FBFE94-26EE-42CA-BECE-C3AA98EEE39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834212-3CBB-45C5-A337-6147D826D9B0}">
      <dgm:prSet phldrT="[Текст]" phldr="1"/>
      <dgm:spPr/>
      <dgm:t>
        <a:bodyPr/>
        <a:lstStyle/>
        <a:p>
          <a:endParaRPr lang="ru-RU"/>
        </a:p>
      </dgm:t>
    </dgm:pt>
    <dgm:pt modelId="{AD354C55-87CA-44B7-8186-62029F95E51C}" type="parTrans" cxnId="{BE660BD5-F0C4-4C90-9FEA-781B11890547}">
      <dgm:prSet/>
      <dgm:spPr/>
      <dgm:t>
        <a:bodyPr/>
        <a:lstStyle/>
        <a:p>
          <a:endParaRPr lang="ru-RU"/>
        </a:p>
      </dgm:t>
    </dgm:pt>
    <dgm:pt modelId="{0C07CBF5-C44F-4579-8DA4-4158D4C332B2}" type="sibTrans" cxnId="{BE660BD5-F0C4-4C90-9FEA-781B11890547}">
      <dgm:prSet/>
      <dgm:spPr/>
      <dgm:t>
        <a:bodyPr/>
        <a:lstStyle/>
        <a:p>
          <a:endParaRPr lang="ru-RU"/>
        </a:p>
      </dgm:t>
    </dgm:pt>
    <dgm:pt modelId="{B8F614F2-4FA6-4353-84D5-D26DBC27BE6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обращениям физических и юридических лиц принято 106 обращений. Предоставлено разъяснений:87; отказано: 2; в работе:17</a:t>
          </a:r>
        </a:p>
      </dgm:t>
    </dgm:pt>
    <dgm:pt modelId="{950ED26E-E3C2-45C9-8942-BF088C6FC847}" type="parTrans" cxnId="{BF1FB2C3-FE6E-4297-B86A-60F7CC6F29CC}">
      <dgm:prSet/>
      <dgm:spPr/>
      <dgm:t>
        <a:bodyPr/>
        <a:lstStyle/>
        <a:p>
          <a:endParaRPr lang="ru-RU"/>
        </a:p>
      </dgm:t>
    </dgm:pt>
    <dgm:pt modelId="{2286035B-4E8A-4996-8EE2-E82C0F75C8D0}" type="sibTrans" cxnId="{BF1FB2C3-FE6E-4297-B86A-60F7CC6F29CC}">
      <dgm:prSet/>
      <dgm:spPr/>
      <dgm:t>
        <a:bodyPr/>
        <a:lstStyle/>
        <a:p>
          <a:endParaRPr lang="ru-RU"/>
        </a:p>
      </dgm:t>
    </dgm:pt>
    <dgm:pt modelId="{C3C98BD3-9DEB-4825-8B69-F82F6315EB38}">
      <dgm:prSet phldrT="[Текст]" phldr="1"/>
      <dgm:spPr/>
      <dgm:t>
        <a:bodyPr/>
        <a:lstStyle/>
        <a:p>
          <a:endParaRPr lang="ru-RU"/>
        </a:p>
      </dgm:t>
    </dgm:pt>
    <dgm:pt modelId="{D6079A09-3D04-43EB-87C5-F9C2D247CDA1}" type="parTrans" cxnId="{B682889A-EF4F-4FAF-B29B-E8DEEBC48FA5}">
      <dgm:prSet/>
      <dgm:spPr/>
      <dgm:t>
        <a:bodyPr/>
        <a:lstStyle/>
        <a:p>
          <a:endParaRPr lang="ru-RU"/>
        </a:p>
      </dgm:t>
    </dgm:pt>
    <dgm:pt modelId="{5AC5B8AC-25F9-4A35-9411-1B17F6CFB3EA}" type="sibTrans" cxnId="{B682889A-EF4F-4FAF-B29B-E8DEEBC48FA5}">
      <dgm:prSet/>
      <dgm:spPr/>
      <dgm:t>
        <a:bodyPr/>
        <a:lstStyle/>
        <a:p>
          <a:endParaRPr lang="ru-RU"/>
        </a:p>
      </dgm:t>
    </dgm:pt>
    <dgm:pt modelId="{A3C82B2F-0639-4D3E-8605-C6CC58C4AC2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заявлениям юридических лиц – произведен пересчет стоимости 287 земельных участков</a:t>
          </a:r>
        </a:p>
      </dgm:t>
    </dgm:pt>
    <dgm:pt modelId="{C75BD731-1AA7-466D-95B3-ABDB091DE057}" type="parTrans" cxnId="{78D8E20B-E225-4787-9B52-0798FBFC4A19}">
      <dgm:prSet/>
      <dgm:spPr/>
      <dgm:t>
        <a:bodyPr/>
        <a:lstStyle/>
        <a:p>
          <a:endParaRPr lang="ru-RU"/>
        </a:p>
      </dgm:t>
    </dgm:pt>
    <dgm:pt modelId="{5659335C-97ED-48EC-B14A-448FED182763}" type="sibTrans" cxnId="{78D8E20B-E225-4787-9B52-0798FBFC4A19}">
      <dgm:prSet/>
      <dgm:spPr/>
      <dgm:t>
        <a:bodyPr/>
        <a:lstStyle/>
        <a:p>
          <a:endParaRPr lang="ru-RU"/>
        </a:p>
      </dgm:t>
    </dgm:pt>
    <dgm:pt modelId="{F6A2E6ED-C110-40F4-88CD-DE1E1768953F}">
      <dgm:prSet phldrT="[Текст]" phldr="1"/>
      <dgm:spPr/>
      <dgm:t>
        <a:bodyPr/>
        <a:lstStyle/>
        <a:p>
          <a:endParaRPr lang="ru-RU"/>
        </a:p>
      </dgm:t>
    </dgm:pt>
    <dgm:pt modelId="{51358164-FAC3-48A9-824E-298FF2D7B747}" type="parTrans" cxnId="{7B70F75B-E1AE-42EC-A117-879F17742CE4}">
      <dgm:prSet/>
      <dgm:spPr/>
      <dgm:t>
        <a:bodyPr/>
        <a:lstStyle/>
        <a:p>
          <a:endParaRPr lang="ru-RU"/>
        </a:p>
      </dgm:t>
    </dgm:pt>
    <dgm:pt modelId="{5B7B759C-B7DD-4A8E-81DB-60770EF57C85}" type="sibTrans" cxnId="{7B70F75B-E1AE-42EC-A117-879F17742CE4}">
      <dgm:prSet/>
      <dgm:spPr/>
      <dgm:t>
        <a:bodyPr/>
        <a:lstStyle/>
        <a:p>
          <a:endParaRPr lang="ru-RU"/>
        </a:p>
      </dgm:t>
    </dgm:pt>
    <dgm:pt modelId="{CA7AFB72-F633-48BD-8B22-4E1A5DFA0FD2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заявлениям физических лиц – произведен пересчет стоимости 6 381 земельных участков</a:t>
          </a:r>
        </a:p>
      </dgm:t>
    </dgm:pt>
    <dgm:pt modelId="{A241F966-7E16-4C3E-91D9-0183E7D80EA0}" type="parTrans" cxnId="{E8E2815A-15E4-4722-AB2F-B8DB373A4401}">
      <dgm:prSet/>
      <dgm:spPr/>
      <dgm:t>
        <a:bodyPr/>
        <a:lstStyle/>
        <a:p>
          <a:endParaRPr lang="ru-RU"/>
        </a:p>
      </dgm:t>
    </dgm:pt>
    <dgm:pt modelId="{BE3E6721-A11B-4418-B950-90BD746029BA}" type="sibTrans" cxnId="{E8E2815A-15E4-4722-AB2F-B8DB373A4401}">
      <dgm:prSet/>
      <dgm:spPr/>
      <dgm:t>
        <a:bodyPr/>
        <a:lstStyle/>
        <a:p>
          <a:endParaRPr lang="ru-RU"/>
        </a:p>
      </dgm:t>
    </dgm:pt>
    <dgm:pt modelId="{85C84233-BA7D-46B4-B7BF-ECE50AB57297}" type="pres">
      <dgm:prSet presAssocID="{5BFBFE94-26EE-42CA-BECE-C3AA98EEE39B}" presName="linearFlow" presStyleCnt="0">
        <dgm:presLayoutVars>
          <dgm:dir/>
          <dgm:animLvl val="lvl"/>
          <dgm:resizeHandles/>
        </dgm:presLayoutVars>
      </dgm:prSet>
      <dgm:spPr/>
    </dgm:pt>
    <dgm:pt modelId="{48A1BA3C-244D-4A5E-8801-911BBC55D69A}" type="pres">
      <dgm:prSet presAssocID="{22834212-3CBB-45C5-A337-6147D826D9B0}" presName="compositeNode" presStyleCnt="0">
        <dgm:presLayoutVars>
          <dgm:bulletEnabled val="1"/>
        </dgm:presLayoutVars>
      </dgm:prSet>
      <dgm:spPr/>
    </dgm:pt>
    <dgm:pt modelId="{211AEC98-2F0D-4387-85EA-51DFE29B4281}" type="pres">
      <dgm:prSet presAssocID="{22834212-3CBB-45C5-A337-6147D826D9B0}" presName="image" presStyleLbl="fgImgPlace1" presStyleIdx="0" presStyleCnt="3" custScaleX="157724" custLinFactX="200000" custLinFactY="198956" custLinFactNeighborX="297269" custLinFactNeighborY="200000"/>
      <dgm:spPr>
        <a:solidFill>
          <a:schemeClr val="tx1"/>
        </a:solidFill>
      </dgm:spPr>
    </dgm:pt>
    <dgm:pt modelId="{FAA63921-0658-4E92-833E-484D5CE4FC17}" type="pres">
      <dgm:prSet presAssocID="{22834212-3CBB-45C5-A337-6147D826D9B0}" presName="childNode" presStyleLbl="node1" presStyleIdx="0" presStyleCnt="3" custScaleX="163674" custScaleY="78650" custLinFactNeighborX="680" custLinFactNeighborY="-16170">
        <dgm:presLayoutVars>
          <dgm:bulletEnabled val="1"/>
        </dgm:presLayoutVars>
      </dgm:prSet>
      <dgm:spPr/>
    </dgm:pt>
    <dgm:pt modelId="{418D98A4-0B3E-4AFF-8EBE-2DE844990C6F}" type="pres">
      <dgm:prSet presAssocID="{22834212-3CBB-45C5-A337-6147D826D9B0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F2FC633-9DF2-4C33-9D06-DC2E7307770E}" type="pres">
      <dgm:prSet presAssocID="{0C07CBF5-C44F-4579-8DA4-4158D4C332B2}" presName="sibTrans" presStyleCnt="0"/>
      <dgm:spPr/>
    </dgm:pt>
    <dgm:pt modelId="{37504E81-7107-4181-9C9D-30F43286CAEC}" type="pres">
      <dgm:prSet presAssocID="{C3C98BD3-9DEB-4825-8B69-F82F6315EB38}" presName="compositeNode" presStyleCnt="0">
        <dgm:presLayoutVars>
          <dgm:bulletEnabled val="1"/>
        </dgm:presLayoutVars>
      </dgm:prSet>
      <dgm:spPr/>
    </dgm:pt>
    <dgm:pt modelId="{0EABC92D-B2DC-474A-BE69-907EE8B5D9F9}" type="pres">
      <dgm:prSet presAssocID="{C3C98BD3-9DEB-4825-8B69-F82F6315EB38}" presName="image" presStyleLbl="fgImgPlace1" presStyleIdx="1" presStyleCnt="3" custScaleX="179983" custLinFactX="51381" custLinFactY="200000" custLinFactNeighborX="100000" custLinFactNeighborY="208323"/>
      <dgm:spPr>
        <a:noFill/>
      </dgm:spPr>
    </dgm:pt>
    <dgm:pt modelId="{732BF347-9284-4A6C-A2EB-6358B46FE25E}" type="pres">
      <dgm:prSet presAssocID="{C3C98BD3-9DEB-4825-8B69-F82F6315EB38}" presName="childNode" presStyleLbl="node1" presStyleIdx="1" presStyleCnt="3" custScaleX="143078" custScaleY="64178" custLinFactNeighborX="229" custLinFactNeighborY="-18132">
        <dgm:presLayoutVars>
          <dgm:bulletEnabled val="1"/>
        </dgm:presLayoutVars>
      </dgm:prSet>
      <dgm:spPr/>
    </dgm:pt>
    <dgm:pt modelId="{83C18C67-B478-4C93-98F8-43204CCD5E6F}" type="pres">
      <dgm:prSet presAssocID="{C3C98BD3-9DEB-4825-8B69-F82F6315EB38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80E0968A-4E10-44E8-BB67-538466EAD5D7}" type="pres">
      <dgm:prSet presAssocID="{5AC5B8AC-25F9-4A35-9411-1B17F6CFB3EA}" presName="sibTrans" presStyleCnt="0"/>
      <dgm:spPr/>
    </dgm:pt>
    <dgm:pt modelId="{85D75280-D011-48BE-A422-50FA96A3D670}" type="pres">
      <dgm:prSet presAssocID="{F6A2E6ED-C110-40F4-88CD-DE1E1768953F}" presName="compositeNode" presStyleCnt="0">
        <dgm:presLayoutVars>
          <dgm:bulletEnabled val="1"/>
        </dgm:presLayoutVars>
      </dgm:prSet>
      <dgm:spPr/>
    </dgm:pt>
    <dgm:pt modelId="{D909C983-440D-43F4-ADFA-B6BDCBDC0167}" type="pres">
      <dgm:prSet presAssocID="{F6A2E6ED-C110-40F4-88CD-DE1E1768953F}" presName="image" presStyleLbl="fgImgPlace1" presStyleIdx="2" presStyleCnt="3" custScaleX="193491" custScaleY="143708" custLinFactX="-54553" custLinFactY="200000" custLinFactNeighborX="-100000" custLinFactNeighborY="208323"/>
      <dgm:spPr>
        <a:noFill/>
      </dgm:spPr>
    </dgm:pt>
    <dgm:pt modelId="{5BA9328D-7918-4C60-B5F3-BDDD333523B7}" type="pres">
      <dgm:prSet presAssocID="{F6A2E6ED-C110-40F4-88CD-DE1E1768953F}" presName="childNode" presStyleLbl="node1" presStyleIdx="2" presStyleCnt="3" custScaleX="165260" custScaleY="75309" custLinFactNeighborX="-8842" custLinFactNeighborY="-22371">
        <dgm:presLayoutVars>
          <dgm:bulletEnabled val="1"/>
        </dgm:presLayoutVars>
      </dgm:prSet>
      <dgm:spPr/>
    </dgm:pt>
    <dgm:pt modelId="{930FFECF-5FEC-453F-B2C3-7CA61A90448A}" type="pres">
      <dgm:prSet presAssocID="{F6A2E6ED-C110-40F4-88CD-DE1E1768953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8D8E20B-E225-4787-9B52-0798FBFC4A19}" srcId="{C3C98BD3-9DEB-4825-8B69-F82F6315EB38}" destId="{A3C82B2F-0639-4D3E-8605-C6CC58C4AC28}" srcOrd="0" destOrd="0" parTransId="{C75BD731-1AA7-466D-95B3-ABDB091DE057}" sibTransId="{5659335C-97ED-48EC-B14A-448FED182763}"/>
    <dgm:cxn modelId="{68C08437-A36E-4F01-8CE3-4565C872EC35}" type="presOf" srcId="{B8F614F2-4FA6-4353-84D5-D26DBC27BE6E}" destId="{FAA63921-0658-4E92-833E-484D5CE4FC17}" srcOrd="0" destOrd="0" presId="urn:microsoft.com/office/officeart/2005/8/layout/hList2"/>
    <dgm:cxn modelId="{7B70F75B-E1AE-42EC-A117-879F17742CE4}" srcId="{5BFBFE94-26EE-42CA-BECE-C3AA98EEE39B}" destId="{F6A2E6ED-C110-40F4-88CD-DE1E1768953F}" srcOrd="2" destOrd="0" parTransId="{51358164-FAC3-48A9-824E-298FF2D7B747}" sibTransId="{5B7B759C-B7DD-4A8E-81DB-60770EF57C85}"/>
    <dgm:cxn modelId="{7869256E-38C2-4EA1-A61F-83A1BA614D90}" type="presOf" srcId="{A3C82B2F-0639-4D3E-8605-C6CC58C4AC28}" destId="{732BF347-9284-4A6C-A2EB-6358B46FE25E}" srcOrd="0" destOrd="0" presId="urn:microsoft.com/office/officeart/2005/8/layout/hList2"/>
    <dgm:cxn modelId="{E8E2815A-15E4-4722-AB2F-B8DB373A4401}" srcId="{F6A2E6ED-C110-40F4-88CD-DE1E1768953F}" destId="{CA7AFB72-F633-48BD-8B22-4E1A5DFA0FD2}" srcOrd="0" destOrd="0" parTransId="{A241F966-7E16-4C3E-91D9-0183E7D80EA0}" sibTransId="{BE3E6721-A11B-4418-B950-90BD746029BA}"/>
    <dgm:cxn modelId="{7B041790-ED16-4F70-BF5D-3AE577DFDA48}" type="presOf" srcId="{F6A2E6ED-C110-40F4-88CD-DE1E1768953F}" destId="{930FFECF-5FEC-453F-B2C3-7CA61A90448A}" srcOrd="0" destOrd="0" presId="urn:microsoft.com/office/officeart/2005/8/layout/hList2"/>
    <dgm:cxn modelId="{B682889A-EF4F-4FAF-B29B-E8DEEBC48FA5}" srcId="{5BFBFE94-26EE-42CA-BECE-C3AA98EEE39B}" destId="{C3C98BD3-9DEB-4825-8B69-F82F6315EB38}" srcOrd="1" destOrd="0" parTransId="{D6079A09-3D04-43EB-87C5-F9C2D247CDA1}" sibTransId="{5AC5B8AC-25F9-4A35-9411-1B17F6CFB3EA}"/>
    <dgm:cxn modelId="{210441C2-CED7-41C4-9E72-872DA5F98A3B}" type="presOf" srcId="{5BFBFE94-26EE-42CA-BECE-C3AA98EEE39B}" destId="{85C84233-BA7D-46B4-B7BF-ECE50AB57297}" srcOrd="0" destOrd="0" presId="urn:microsoft.com/office/officeart/2005/8/layout/hList2"/>
    <dgm:cxn modelId="{BF1FB2C3-FE6E-4297-B86A-60F7CC6F29CC}" srcId="{22834212-3CBB-45C5-A337-6147D826D9B0}" destId="{B8F614F2-4FA6-4353-84D5-D26DBC27BE6E}" srcOrd="0" destOrd="0" parTransId="{950ED26E-E3C2-45C9-8942-BF088C6FC847}" sibTransId="{2286035B-4E8A-4996-8EE2-E82C0F75C8D0}"/>
    <dgm:cxn modelId="{BE660BD5-F0C4-4C90-9FEA-781B11890547}" srcId="{5BFBFE94-26EE-42CA-BECE-C3AA98EEE39B}" destId="{22834212-3CBB-45C5-A337-6147D826D9B0}" srcOrd="0" destOrd="0" parTransId="{AD354C55-87CA-44B7-8186-62029F95E51C}" sibTransId="{0C07CBF5-C44F-4579-8DA4-4158D4C332B2}"/>
    <dgm:cxn modelId="{660D6BF6-94F7-4A4B-88DC-C52D5164EAA2}" type="presOf" srcId="{22834212-3CBB-45C5-A337-6147D826D9B0}" destId="{418D98A4-0B3E-4AFF-8EBE-2DE844990C6F}" srcOrd="0" destOrd="0" presId="urn:microsoft.com/office/officeart/2005/8/layout/hList2"/>
    <dgm:cxn modelId="{A78980F8-782C-495D-8AE9-5993D11F641A}" type="presOf" srcId="{C3C98BD3-9DEB-4825-8B69-F82F6315EB38}" destId="{83C18C67-B478-4C93-98F8-43204CCD5E6F}" srcOrd="0" destOrd="0" presId="urn:microsoft.com/office/officeart/2005/8/layout/hList2"/>
    <dgm:cxn modelId="{A08FBAF9-D9E6-4C2D-9226-FC8C92660C24}" type="presOf" srcId="{CA7AFB72-F633-48BD-8B22-4E1A5DFA0FD2}" destId="{5BA9328D-7918-4C60-B5F3-BDDD333523B7}" srcOrd="0" destOrd="0" presId="urn:microsoft.com/office/officeart/2005/8/layout/hList2"/>
    <dgm:cxn modelId="{B494453A-DBF9-47F6-92BD-B13C01544310}" type="presParOf" srcId="{85C84233-BA7D-46B4-B7BF-ECE50AB57297}" destId="{48A1BA3C-244D-4A5E-8801-911BBC55D69A}" srcOrd="0" destOrd="0" presId="urn:microsoft.com/office/officeart/2005/8/layout/hList2"/>
    <dgm:cxn modelId="{436DAB9B-12B1-4118-930D-284CB7DCD529}" type="presParOf" srcId="{48A1BA3C-244D-4A5E-8801-911BBC55D69A}" destId="{211AEC98-2F0D-4387-85EA-51DFE29B4281}" srcOrd="0" destOrd="0" presId="urn:microsoft.com/office/officeart/2005/8/layout/hList2"/>
    <dgm:cxn modelId="{4BF9222C-8FE8-4EC7-A4F6-740A108A9D7E}" type="presParOf" srcId="{48A1BA3C-244D-4A5E-8801-911BBC55D69A}" destId="{FAA63921-0658-4E92-833E-484D5CE4FC17}" srcOrd="1" destOrd="0" presId="urn:microsoft.com/office/officeart/2005/8/layout/hList2"/>
    <dgm:cxn modelId="{264AB8C9-D3DB-42E5-81D1-C7A8E246DFD1}" type="presParOf" srcId="{48A1BA3C-244D-4A5E-8801-911BBC55D69A}" destId="{418D98A4-0B3E-4AFF-8EBE-2DE844990C6F}" srcOrd="2" destOrd="0" presId="urn:microsoft.com/office/officeart/2005/8/layout/hList2"/>
    <dgm:cxn modelId="{BAF52AC5-2BD6-4EC2-A7E4-7A1CE1771641}" type="presParOf" srcId="{85C84233-BA7D-46B4-B7BF-ECE50AB57297}" destId="{EF2FC633-9DF2-4C33-9D06-DC2E7307770E}" srcOrd="1" destOrd="0" presId="urn:microsoft.com/office/officeart/2005/8/layout/hList2"/>
    <dgm:cxn modelId="{A81AE604-3406-4868-B6E7-F4F6D64DF880}" type="presParOf" srcId="{85C84233-BA7D-46B4-B7BF-ECE50AB57297}" destId="{37504E81-7107-4181-9C9D-30F43286CAEC}" srcOrd="2" destOrd="0" presId="urn:microsoft.com/office/officeart/2005/8/layout/hList2"/>
    <dgm:cxn modelId="{D1A627CC-D106-4EB3-9EB8-C49B8E574D50}" type="presParOf" srcId="{37504E81-7107-4181-9C9D-30F43286CAEC}" destId="{0EABC92D-B2DC-474A-BE69-907EE8B5D9F9}" srcOrd="0" destOrd="0" presId="urn:microsoft.com/office/officeart/2005/8/layout/hList2"/>
    <dgm:cxn modelId="{1423C88A-EB86-4760-8FDB-C1CE18646CA4}" type="presParOf" srcId="{37504E81-7107-4181-9C9D-30F43286CAEC}" destId="{732BF347-9284-4A6C-A2EB-6358B46FE25E}" srcOrd="1" destOrd="0" presId="urn:microsoft.com/office/officeart/2005/8/layout/hList2"/>
    <dgm:cxn modelId="{5842FF3C-76F9-4FF1-B6D6-EB9CBEC0D382}" type="presParOf" srcId="{37504E81-7107-4181-9C9D-30F43286CAEC}" destId="{83C18C67-B478-4C93-98F8-43204CCD5E6F}" srcOrd="2" destOrd="0" presId="urn:microsoft.com/office/officeart/2005/8/layout/hList2"/>
    <dgm:cxn modelId="{B09FB2D9-AF20-4ABB-876E-BCB3176638A8}" type="presParOf" srcId="{85C84233-BA7D-46B4-B7BF-ECE50AB57297}" destId="{80E0968A-4E10-44E8-BB67-538466EAD5D7}" srcOrd="3" destOrd="0" presId="urn:microsoft.com/office/officeart/2005/8/layout/hList2"/>
    <dgm:cxn modelId="{E58A6ED3-51A5-467E-86FD-B029EC8BF740}" type="presParOf" srcId="{85C84233-BA7D-46B4-B7BF-ECE50AB57297}" destId="{85D75280-D011-48BE-A422-50FA96A3D670}" srcOrd="4" destOrd="0" presId="urn:microsoft.com/office/officeart/2005/8/layout/hList2"/>
    <dgm:cxn modelId="{FE6524E6-DA94-416F-9262-F93D845C6E44}" type="presParOf" srcId="{85D75280-D011-48BE-A422-50FA96A3D670}" destId="{D909C983-440D-43F4-ADFA-B6BDCBDC0167}" srcOrd="0" destOrd="0" presId="urn:microsoft.com/office/officeart/2005/8/layout/hList2"/>
    <dgm:cxn modelId="{6D36068A-7F78-4C36-AE57-E74913D9AD0D}" type="presParOf" srcId="{85D75280-D011-48BE-A422-50FA96A3D670}" destId="{5BA9328D-7918-4C60-B5F3-BDDD333523B7}" srcOrd="1" destOrd="0" presId="urn:microsoft.com/office/officeart/2005/8/layout/hList2"/>
    <dgm:cxn modelId="{70FB437F-1E08-4E28-A80A-7754F2CD89AF}" type="presParOf" srcId="{85D75280-D011-48BE-A422-50FA96A3D670}" destId="{930FFECF-5FEC-453F-B2C3-7CA61A90448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FBFE94-26EE-42CA-BECE-C3AA98EEE39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834212-3CBB-45C5-A337-6147D826D9B0}">
      <dgm:prSet phldrT="[Текст]" phldr="1"/>
      <dgm:spPr/>
      <dgm:t>
        <a:bodyPr/>
        <a:lstStyle/>
        <a:p>
          <a:endParaRPr lang="ru-RU" dirty="0"/>
        </a:p>
      </dgm:t>
    </dgm:pt>
    <dgm:pt modelId="{AD354C55-87CA-44B7-8186-62029F95E51C}" type="parTrans" cxnId="{BE660BD5-F0C4-4C90-9FEA-781B11890547}">
      <dgm:prSet/>
      <dgm:spPr/>
      <dgm:t>
        <a:bodyPr/>
        <a:lstStyle/>
        <a:p>
          <a:endParaRPr lang="ru-RU"/>
        </a:p>
      </dgm:t>
    </dgm:pt>
    <dgm:pt modelId="{0C07CBF5-C44F-4579-8DA4-4158D4C332B2}" type="sibTrans" cxnId="{BE660BD5-F0C4-4C90-9FEA-781B11890547}">
      <dgm:prSet/>
      <dgm:spPr/>
      <dgm:t>
        <a:bodyPr/>
        <a:lstStyle/>
        <a:p>
          <a:endParaRPr lang="ru-RU"/>
        </a:p>
      </dgm:t>
    </dgm:pt>
    <dgm:pt modelId="{B8F614F2-4FA6-4353-84D5-D26DBC27BE6E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Сегмент 10  «Земли лесного фонда»  - ВРИ 10:010 – «Для заготовки древесины» - ВРИ по документу (согласно данных Росреестра).        УПКС = 1,65 руб. 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(Прибайкальский район)</a:t>
          </a:r>
        </a:p>
      </dgm:t>
    </dgm:pt>
    <dgm:pt modelId="{950ED26E-E3C2-45C9-8942-BF088C6FC847}" type="parTrans" cxnId="{BF1FB2C3-FE6E-4297-B86A-60F7CC6F29CC}">
      <dgm:prSet/>
      <dgm:spPr/>
      <dgm:t>
        <a:bodyPr/>
        <a:lstStyle/>
        <a:p>
          <a:endParaRPr lang="ru-RU"/>
        </a:p>
      </dgm:t>
    </dgm:pt>
    <dgm:pt modelId="{2286035B-4E8A-4996-8EE2-E82C0F75C8D0}" type="sibTrans" cxnId="{BF1FB2C3-FE6E-4297-B86A-60F7CC6F29CC}">
      <dgm:prSet/>
      <dgm:spPr/>
      <dgm:t>
        <a:bodyPr/>
        <a:lstStyle/>
        <a:p>
          <a:endParaRPr lang="ru-RU"/>
        </a:p>
      </dgm:t>
    </dgm:pt>
    <dgm:pt modelId="{A3C82B2F-0639-4D3E-8605-C6CC58C4AC28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Сегмент 6 «Земли населенных пунктов» - ВРИ 10:011 – «Заготовка древесины - под строительство цеха лесопиления» - ВРИ по документу (согласно данных Росреестра).        УПКС = 77,47 руб. 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(Прибайкальский район)</a:t>
          </a:r>
        </a:p>
      </dgm:t>
    </dgm:pt>
    <dgm:pt modelId="{C75BD731-1AA7-466D-95B3-ABDB091DE057}" type="parTrans" cxnId="{78D8E20B-E225-4787-9B52-0798FBFC4A19}">
      <dgm:prSet/>
      <dgm:spPr/>
      <dgm:t>
        <a:bodyPr/>
        <a:lstStyle/>
        <a:p>
          <a:endParaRPr lang="ru-RU"/>
        </a:p>
      </dgm:t>
    </dgm:pt>
    <dgm:pt modelId="{5659335C-97ED-48EC-B14A-448FED182763}" type="sibTrans" cxnId="{78D8E20B-E225-4787-9B52-0798FBFC4A19}">
      <dgm:prSet/>
      <dgm:spPr/>
      <dgm:t>
        <a:bodyPr/>
        <a:lstStyle/>
        <a:p>
          <a:endParaRPr lang="ru-RU"/>
        </a:p>
      </dgm:t>
    </dgm:pt>
    <dgm:pt modelId="{F6A2E6ED-C110-40F4-88CD-DE1E1768953F}">
      <dgm:prSet phldrT="[Текст]" phldr="1"/>
      <dgm:spPr/>
      <dgm:t>
        <a:bodyPr/>
        <a:lstStyle/>
        <a:p>
          <a:endParaRPr lang="ru-RU" dirty="0"/>
        </a:p>
      </dgm:t>
    </dgm:pt>
    <dgm:pt modelId="{51358164-FAC3-48A9-824E-298FF2D7B747}" type="parTrans" cxnId="{7B70F75B-E1AE-42EC-A117-879F17742CE4}">
      <dgm:prSet/>
      <dgm:spPr/>
      <dgm:t>
        <a:bodyPr/>
        <a:lstStyle/>
        <a:p>
          <a:endParaRPr lang="ru-RU"/>
        </a:p>
      </dgm:t>
    </dgm:pt>
    <dgm:pt modelId="{5B7B759C-B7DD-4A8E-81DB-60770EF57C85}" type="sibTrans" cxnId="{7B70F75B-E1AE-42EC-A117-879F17742CE4}">
      <dgm:prSet/>
      <dgm:spPr/>
      <dgm:t>
        <a:bodyPr/>
        <a:lstStyle/>
        <a:p>
          <a:endParaRPr lang="ru-RU"/>
        </a:p>
      </dgm:t>
    </dgm:pt>
    <dgm:pt modelId="{C3C98BD3-9DEB-4825-8B69-F82F6315EB38}">
      <dgm:prSet phldrT="[Текст]" phldr="1"/>
      <dgm:spPr/>
      <dgm:t>
        <a:bodyPr/>
        <a:lstStyle/>
        <a:p>
          <a:endParaRPr lang="ru-RU" dirty="0"/>
        </a:p>
      </dgm:t>
    </dgm:pt>
    <dgm:pt modelId="{5AC5B8AC-25F9-4A35-9411-1B17F6CFB3EA}" type="sibTrans" cxnId="{B682889A-EF4F-4FAF-B29B-E8DEEBC48FA5}">
      <dgm:prSet/>
      <dgm:spPr/>
      <dgm:t>
        <a:bodyPr/>
        <a:lstStyle/>
        <a:p>
          <a:endParaRPr lang="ru-RU"/>
        </a:p>
      </dgm:t>
    </dgm:pt>
    <dgm:pt modelId="{D6079A09-3D04-43EB-87C5-F9C2D247CDA1}" type="parTrans" cxnId="{B682889A-EF4F-4FAF-B29B-E8DEEBC48FA5}">
      <dgm:prSet/>
      <dgm:spPr/>
      <dgm:t>
        <a:bodyPr/>
        <a:lstStyle/>
        <a:p>
          <a:endParaRPr lang="ru-RU"/>
        </a:p>
      </dgm:t>
    </dgm:pt>
    <dgm:pt modelId="{85C84233-BA7D-46B4-B7BF-ECE50AB57297}" type="pres">
      <dgm:prSet presAssocID="{5BFBFE94-26EE-42CA-BECE-C3AA98EEE39B}" presName="linearFlow" presStyleCnt="0">
        <dgm:presLayoutVars>
          <dgm:dir/>
          <dgm:animLvl val="lvl"/>
          <dgm:resizeHandles/>
        </dgm:presLayoutVars>
      </dgm:prSet>
      <dgm:spPr/>
    </dgm:pt>
    <dgm:pt modelId="{48A1BA3C-244D-4A5E-8801-911BBC55D69A}" type="pres">
      <dgm:prSet presAssocID="{22834212-3CBB-45C5-A337-6147D826D9B0}" presName="compositeNode" presStyleCnt="0">
        <dgm:presLayoutVars>
          <dgm:bulletEnabled val="1"/>
        </dgm:presLayoutVars>
      </dgm:prSet>
      <dgm:spPr/>
    </dgm:pt>
    <dgm:pt modelId="{211AEC98-2F0D-4387-85EA-51DFE29B4281}" type="pres">
      <dgm:prSet presAssocID="{22834212-3CBB-45C5-A337-6147D826D9B0}" presName="image" presStyleLbl="fgImgPlace1" presStyleIdx="0" presStyleCnt="3" custFlipVert="1" custScaleX="65691" custScaleY="9398" custLinFactY="130219" custLinFactNeighborX="6403" custLinFactNeighborY="200000"/>
      <dgm:spPr>
        <a:solidFill>
          <a:schemeClr val="tx1"/>
        </a:solidFill>
      </dgm:spPr>
    </dgm:pt>
    <dgm:pt modelId="{FAA63921-0658-4E92-833E-484D5CE4FC17}" type="pres">
      <dgm:prSet presAssocID="{22834212-3CBB-45C5-A337-6147D826D9B0}" presName="childNode" presStyleLbl="node1" presStyleIdx="0" presStyleCnt="3" custScaleX="138236" custScaleY="53426" custLinFactNeighborX="63561" custLinFactNeighborY="27280">
        <dgm:presLayoutVars>
          <dgm:bulletEnabled val="1"/>
        </dgm:presLayoutVars>
      </dgm:prSet>
      <dgm:spPr/>
    </dgm:pt>
    <dgm:pt modelId="{418D98A4-0B3E-4AFF-8EBE-2DE844990C6F}" type="pres">
      <dgm:prSet presAssocID="{22834212-3CBB-45C5-A337-6147D826D9B0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F2FC633-9DF2-4C33-9D06-DC2E7307770E}" type="pres">
      <dgm:prSet presAssocID="{0C07CBF5-C44F-4579-8DA4-4158D4C332B2}" presName="sibTrans" presStyleCnt="0"/>
      <dgm:spPr/>
    </dgm:pt>
    <dgm:pt modelId="{37504E81-7107-4181-9C9D-30F43286CAEC}" type="pres">
      <dgm:prSet presAssocID="{C3C98BD3-9DEB-4825-8B69-F82F6315EB38}" presName="compositeNode" presStyleCnt="0">
        <dgm:presLayoutVars>
          <dgm:bulletEnabled val="1"/>
        </dgm:presLayoutVars>
      </dgm:prSet>
      <dgm:spPr/>
    </dgm:pt>
    <dgm:pt modelId="{0EABC92D-B2DC-474A-BE69-907EE8B5D9F9}" type="pres">
      <dgm:prSet presAssocID="{C3C98BD3-9DEB-4825-8B69-F82F6315EB38}" presName="image" presStyleLbl="fgImgPlace1" presStyleIdx="1" presStyleCnt="3" custFlipVert="1" custFlipHor="1" custScaleX="25451" custScaleY="17980" custLinFactX="-181485" custLinFactY="100000" custLinFactNeighborX="-200000" custLinFactNeighborY="187886"/>
      <dgm:spPr>
        <a:solidFill>
          <a:schemeClr val="tx1"/>
        </a:solidFill>
      </dgm:spPr>
    </dgm:pt>
    <dgm:pt modelId="{732BF347-9284-4A6C-A2EB-6358B46FE25E}" type="pres">
      <dgm:prSet presAssocID="{C3C98BD3-9DEB-4825-8B69-F82F6315EB38}" presName="childNode" presStyleLbl="node1" presStyleIdx="1" presStyleCnt="3" custScaleX="138015" custScaleY="54409" custLinFactNeighborX="69231" custLinFactNeighborY="27017">
        <dgm:presLayoutVars>
          <dgm:bulletEnabled val="1"/>
        </dgm:presLayoutVars>
      </dgm:prSet>
      <dgm:spPr/>
    </dgm:pt>
    <dgm:pt modelId="{83C18C67-B478-4C93-98F8-43204CCD5E6F}" type="pres">
      <dgm:prSet presAssocID="{C3C98BD3-9DEB-4825-8B69-F82F6315EB38}" presName="parentNode" presStyleLbl="revTx" presStyleIdx="1" presStyleCnt="3" custFlipHor="1" custScaleX="106381" custScaleY="3789" custLinFactX="-337613" custLinFactNeighborX="-400000" custLinFactNeighborY="19918">
        <dgm:presLayoutVars>
          <dgm:chMax val="0"/>
          <dgm:bulletEnabled val="1"/>
        </dgm:presLayoutVars>
      </dgm:prSet>
      <dgm:spPr/>
    </dgm:pt>
    <dgm:pt modelId="{80E0968A-4E10-44E8-BB67-538466EAD5D7}" type="pres">
      <dgm:prSet presAssocID="{5AC5B8AC-25F9-4A35-9411-1B17F6CFB3EA}" presName="sibTrans" presStyleCnt="0"/>
      <dgm:spPr/>
    </dgm:pt>
    <dgm:pt modelId="{85D75280-D011-48BE-A422-50FA96A3D670}" type="pres">
      <dgm:prSet presAssocID="{F6A2E6ED-C110-40F4-88CD-DE1E1768953F}" presName="compositeNode" presStyleCnt="0">
        <dgm:presLayoutVars>
          <dgm:bulletEnabled val="1"/>
        </dgm:presLayoutVars>
      </dgm:prSet>
      <dgm:spPr/>
    </dgm:pt>
    <dgm:pt modelId="{D909C983-440D-43F4-ADFA-B6BDCBDC0167}" type="pres">
      <dgm:prSet presAssocID="{F6A2E6ED-C110-40F4-88CD-DE1E1768953F}" presName="image" presStyleLbl="fgImgPlace1" presStyleIdx="2" presStyleCnt="3" custScaleX="88691" custScaleY="103308" custLinFactX="-400000" custLinFactNeighborX="-446740" custLinFactNeighborY="-31285"/>
      <dgm:spPr>
        <a:solidFill>
          <a:schemeClr val="tx1"/>
        </a:solidFill>
      </dgm:spPr>
    </dgm:pt>
    <dgm:pt modelId="{5BA9328D-7918-4C60-B5F3-BDDD333523B7}" type="pres">
      <dgm:prSet presAssocID="{F6A2E6ED-C110-40F4-88CD-DE1E1768953F}" presName="childNode" presStyleLbl="node1" presStyleIdx="2" presStyleCnt="3" custFlipVert="1" custScaleX="18659" custScaleY="7616" custLinFactNeighborX="-12065" custLinFactNeighborY="20805">
        <dgm:presLayoutVars>
          <dgm:bulletEnabled val="1"/>
        </dgm:presLayoutVars>
      </dgm:prSet>
      <dgm:spPr>
        <a:noFill/>
      </dgm:spPr>
    </dgm:pt>
    <dgm:pt modelId="{930FFECF-5FEC-453F-B2C3-7CA61A90448A}" type="pres">
      <dgm:prSet presAssocID="{F6A2E6ED-C110-40F4-88CD-DE1E1768953F}" presName="parentNode" presStyleLbl="revTx" presStyleIdx="2" presStyleCnt="3" custFlipHor="1" custScaleY="1704" custLinFactX="100000" custLinFactNeighborX="167003" custLinFactNeighborY="0">
        <dgm:presLayoutVars>
          <dgm:chMax val="0"/>
          <dgm:bulletEnabled val="1"/>
        </dgm:presLayoutVars>
      </dgm:prSet>
      <dgm:spPr/>
    </dgm:pt>
  </dgm:ptLst>
  <dgm:cxnLst>
    <dgm:cxn modelId="{78D8E20B-E225-4787-9B52-0798FBFC4A19}" srcId="{C3C98BD3-9DEB-4825-8B69-F82F6315EB38}" destId="{A3C82B2F-0639-4D3E-8605-C6CC58C4AC28}" srcOrd="0" destOrd="0" parTransId="{C75BD731-1AA7-466D-95B3-ABDB091DE057}" sibTransId="{5659335C-97ED-48EC-B14A-448FED182763}"/>
    <dgm:cxn modelId="{68C08437-A36E-4F01-8CE3-4565C872EC35}" type="presOf" srcId="{B8F614F2-4FA6-4353-84D5-D26DBC27BE6E}" destId="{FAA63921-0658-4E92-833E-484D5CE4FC17}" srcOrd="0" destOrd="0" presId="urn:microsoft.com/office/officeart/2005/8/layout/hList2"/>
    <dgm:cxn modelId="{7B70F75B-E1AE-42EC-A117-879F17742CE4}" srcId="{5BFBFE94-26EE-42CA-BECE-C3AA98EEE39B}" destId="{F6A2E6ED-C110-40F4-88CD-DE1E1768953F}" srcOrd="2" destOrd="0" parTransId="{51358164-FAC3-48A9-824E-298FF2D7B747}" sibTransId="{5B7B759C-B7DD-4A8E-81DB-60770EF57C85}"/>
    <dgm:cxn modelId="{7869256E-38C2-4EA1-A61F-83A1BA614D90}" type="presOf" srcId="{A3C82B2F-0639-4D3E-8605-C6CC58C4AC28}" destId="{732BF347-9284-4A6C-A2EB-6358B46FE25E}" srcOrd="0" destOrd="0" presId="urn:microsoft.com/office/officeart/2005/8/layout/hList2"/>
    <dgm:cxn modelId="{7B041790-ED16-4F70-BF5D-3AE577DFDA48}" type="presOf" srcId="{F6A2E6ED-C110-40F4-88CD-DE1E1768953F}" destId="{930FFECF-5FEC-453F-B2C3-7CA61A90448A}" srcOrd="0" destOrd="0" presId="urn:microsoft.com/office/officeart/2005/8/layout/hList2"/>
    <dgm:cxn modelId="{B682889A-EF4F-4FAF-B29B-E8DEEBC48FA5}" srcId="{5BFBFE94-26EE-42CA-BECE-C3AA98EEE39B}" destId="{C3C98BD3-9DEB-4825-8B69-F82F6315EB38}" srcOrd="1" destOrd="0" parTransId="{D6079A09-3D04-43EB-87C5-F9C2D247CDA1}" sibTransId="{5AC5B8AC-25F9-4A35-9411-1B17F6CFB3EA}"/>
    <dgm:cxn modelId="{210441C2-CED7-41C4-9E72-872DA5F98A3B}" type="presOf" srcId="{5BFBFE94-26EE-42CA-BECE-C3AA98EEE39B}" destId="{85C84233-BA7D-46B4-B7BF-ECE50AB57297}" srcOrd="0" destOrd="0" presId="urn:microsoft.com/office/officeart/2005/8/layout/hList2"/>
    <dgm:cxn modelId="{BF1FB2C3-FE6E-4297-B86A-60F7CC6F29CC}" srcId="{22834212-3CBB-45C5-A337-6147D826D9B0}" destId="{B8F614F2-4FA6-4353-84D5-D26DBC27BE6E}" srcOrd="0" destOrd="0" parTransId="{950ED26E-E3C2-45C9-8942-BF088C6FC847}" sibTransId="{2286035B-4E8A-4996-8EE2-E82C0F75C8D0}"/>
    <dgm:cxn modelId="{BE660BD5-F0C4-4C90-9FEA-781B11890547}" srcId="{5BFBFE94-26EE-42CA-BECE-C3AA98EEE39B}" destId="{22834212-3CBB-45C5-A337-6147D826D9B0}" srcOrd="0" destOrd="0" parTransId="{AD354C55-87CA-44B7-8186-62029F95E51C}" sibTransId="{0C07CBF5-C44F-4579-8DA4-4158D4C332B2}"/>
    <dgm:cxn modelId="{660D6BF6-94F7-4A4B-88DC-C52D5164EAA2}" type="presOf" srcId="{22834212-3CBB-45C5-A337-6147D826D9B0}" destId="{418D98A4-0B3E-4AFF-8EBE-2DE844990C6F}" srcOrd="0" destOrd="0" presId="urn:microsoft.com/office/officeart/2005/8/layout/hList2"/>
    <dgm:cxn modelId="{A78980F8-782C-495D-8AE9-5993D11F641A}" type="presOf" srcId="{C3C98BD3-9DEB-4825-8B69-F82F6315EB38}" destId="{83C18C67-B478-4C93-98F8-43204CCD5E6F}" srcOrd="0" destOrd="0" presId="urn:microsoft.com/office/officeart/2005/8/layout/hList2"/>
    <dgm:cxn modelId="{B494453A-DBF9-47F6-92BD-B13C01544310}" type="presParOf" srcId="{85C84233-BA7D-46B4-B7BF-ECE50AB57297}" destId="{48A1BA3C-244D-4A5E-8801-911BBC55D69A}" srcOrd="0" destOrd="0" presId="urn:microsoft.com/office/officeart/2005/8/layout/hList2"/>
    <dgm:cxn modelId="{436DAB9B-12B1-4118-930D-284CB7DCD529}" type="presParOf" srcId="{48A1BA3C-244D-4A5E-8801-911BBC55D69A}" destId="{211AEC98-2F0D-4387-85EA-51DFE29B4281}" srcOrd="0" destOrd="0" presId="urn:microsoft.com/office/officeart/2005/8/layout/hList2"/>
    <dgm:cxn modelId="{4BF9222C-8FE8-4EC7-A4F6-740A108A9D7E}" type="presParOf" srcId="{48A1BA3C-244D-4A5E-8801-911BBC55D69A}" destId="{FAA63921-0658-4E92-833E-484D5CE4FC17}" srcOrd="1" destOrd="0" presId="urn:microsoft.com/office/officeart/2005/8/layout/hList2"/>
    <dgm:cxn modelId="{264AB8C9-D3DB-42E5-81D1-C7A8E246DFD1}" type="presParOf" srcId="{48A1BA3C-244D-4A5E-8801-911BBC55D69A}" destId="{418D98A4-0B3E-4AFF-8EBE-2DE844990C6F}" srcOrd="2" destOrd="0" presId="urn:microsoft.com/office/officeart/2005/8/layout/hList2"/>
    <dgm:cxn modelId="{BAF52AC5-2BD6-4EC2-A7E4-7A1CE1771641}" type="presParOf" srcId="{85C84233-BA7D-46B4-B7BF-ECE50AB57297}" destId="{EF2FC633-9DF2-4C33-9D06-DC2E7307770E}" srcOrd="1" destOrd="0" presId="urn:microsoft.com/office/officeart/2005/8/layout/hList2"/>
    <dgm:cxn modelId="{A81AE604-3406-4868-B6E7-F4F6D64DF880}" type="presParOf" srcId="{85C84233-BA7D-46B4-B7BF-ECE50AB57297}" destId="{37504E81-7107-4181-9C9D-30F43286CAEC}" srcOrd="2" destOrd="0" presId="urn:microsoft.com/office/officeart/2005/8/layout/hList2"/>
    <dgm:cxn modelId="{D1A627CC-D106-4EB3-9EB8-C49B8E574D50}" type="presParOf" srcId="{37504E81-7107-4181-9C9D-30F43286CAEC}" destId="{0EABC92D-B2DC-474A-BE69-907EE8B5D9F9}" srcOrd="0" destOrd="0" presId="urn:microsoft.com/office/officeart/2005/8/layout/hList2"/>
    <dgm:cxn modelId="{1423C88A-EB86-4760-8FDB-C1CE18646CA4}" type="presParOf" srcId="{37504E81-7107-4181-9C9D-30F43286CAEC}" destId="{732BF347-9284-4A6C-A2EB-6358B46FE25E}" srcOrd="1" destOrd="0" presId="urn:microsoft.com/office/officeart/2005/8/layout/hList2"/>
    <dgm:cxn modelId="{5842FF3C-76F9-4FF1-B6D6-EB9CBEC0D382}" type="presParOf" srcId="{37504E81-7107-4181-9C9D-30F43286CAEC}" destId="{83C18C67-B478-4C93-98F8-43204CCD5E6F}" srcOrd="2" destOrd="0" presId="urn:microsoft.com/office/officeart/2005/8/layout/hList2"/>
    <dgm:cxn modelId="{B09FB2D9-AF20-4ABB-876E-BCB3176638A8}" type="presParOf" srcId="{85C84233-BA7D-46B4-B7BF-ECE50AB57297}" destId="{80E0968A-4E10-44E8-BB67-538466EAD5D7}" srcOrd="3" destOrd="0" presId="urn:microsoft.com/office/officeart/2005/8/layout/hList2"/>
    <dgm:cxn modelId="{E58A6ED3-51A5-467E-86FD-B029EC8BF740}" type="presParOf" srcId="{85C84233-BA7D-46B4-B7BF-ECE50AB57297}" destId="{85D75280-D011-48BE-A422-50FA96A3D670}" srcOrd="4" destOrd="0" presId="urn:microsoft.com/office/officeart/2005/8/layout/hList2"/>
    <dgm:cxn modelId="{FE6524E6-DA94-416F-9262-F93D845C6E44}" type="presParOf" srcId="{85D75280-D011-48BE-A422-50FA96A3D670}" destId="{D909C983-440D-43F4-ADFA-B6BDCBDC0167}" srcOrd="0" destOrd="0" presId="urn:microsoft.com/office/officeart/2005/8/layout/hList2"/>
    <dgm:cxn modelId="{6D36068A-7F78-4C36-AE57-E74913D9AD0D}" type="presParOf" srcId="{85D75280-D011-48BE-A422-50FA96A3D670}" destId="{5BA9328D-7918-4C60-B5F3-BDDD333523B7}" srcOrd="1" destOrd="0" presId="urn:microsoft.com/office/officeart/2005/8/layout/hList2"/>
    <dgm:cxn modelId="{70FB437F-1E08-4E28-A80A-7754F2CD89AF}" type="presParOf" srcId="{85D75280-D011-48BE-A422-50FA96A3D670}" destId="{930FFECF-5FEC-453F-B2C3-7CA61A90448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4C6BCA-F158-4D1B-9565-9A5651D14E0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026CF77-955E-401B-9B0C-B607B7537BAD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земли населенных пунктов на 90 млрд. рублей</a:t>
          </a:r>
        </a:p>
      </dgm:t>
    </dgm:pt>
    <dgm:pt modelId="{852ECCBD-578E-4BB4-92DE-997C9010F076}" type="parTrans" cxnId="{3A7B098E-C698-41C3-B775-85B1BC27E4CA}">
      <dgm:prSet/>
      <dgm:spPr/>
      <dgm:t>
        <a:bodyPr/>
        <a:lstStyle/>
        <a:p>
          <a:endParaRPr lang="ru-RU"/>
        </a:p>
      </dgm:t>
    </dgm:pt>
    <dgm:pt modelId="{D7EEABE2-CB3F-4C03-A878-EFC1D600F5FC}" type="sibTrans" cxnId="{3A7B098E-C698-41C3-B775-85B1BC27E4CA}">
      <dgm:prSet/>
      <dgm:spPr/>
      <dgm:t>
        <a:bodyPr/>
        <a:lstStyle/>
        <a:p>
          <a:endParaRPr lang="ru-RU"/>
        </a:p>
      </dgm:t>
    </dgm:pt>
    <dgm:pt modelId="{8C7B53C0-3157-4E3E-B530-9FE792AC5ED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земли промышленности на 10 млрд. рублей</a:t>
          </a:r>
        </a:p>
      </dgm:t>
    </dgm:pt>
    <dgm:pt modelId="{D5D9050C-07E0-42CD-8BAA-85CDE2D1C032}" type="parTrans" cxnId="{439AB8E0-0DC0-4E94-BE75-6E7C45F6FB96}">
      <dgm:prSet/>
      <dgm:spPr/>
      <dgm:t>
        <a:bodyPr/>
        <a:lstStyle/>
        <a:p>
          <a:endParaRPr lang="ru-RU"/>
        </a:p>
      </dgm:t>
    </dgm:pt>
    <dgm:pt modelId="{8016B487-1DA4-42BE-AC2A-7955553FCB11}" type="sibTrans" cxnId="{439AB8E0-0DC0-4E94-BE75-6E7C45F6FB96}">
      <dgm:prSet/>
      <dgm:spPr/>
      <dgm:t>
        <a:bodyPr/>
        <a:lstStyle/>
        <a:p>
          <a:endParaRPr lang="ru-RU"/>
        </a:p>
      </dgm:t>
    </dgm:pt>
    <dgm:pt modelId="{04C494D3-DA51-4D50-9CAB-5712EC4168AB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Земли особо охраняемых территорий и объектов 36</a:t>
          </a:r>
          <a:r>
            <a: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млрд. рублей</a:t>
          </a:r>
        </a:p>
      </dgm:t>
    </dgm:pt>
    <dgm:pt modelId="{A26F5315-C0CA-47F1-83C5-EE33FB4A04B3}" type="parTrans" cxnId="{A0083784-46D1-4CED-812D-513DB2B74AC2}">
      <dgm:prSet/>
      <dgm:spPr/>
      <dgm:t>
        <a:bodyPr/>
        <a:lstStyle/>
        <a:p>
          <a:endParaRPr lang="ru-RU"/>
        </a:p>
      </dgm:t>
    </dgm:pt>
    <dgm:pt modelId="{0633BD33-B107-4294-92E0-8F40C812D4E7}" type="sibTrans" cxnId="{A0083784-46D1-4CED-812D-513DB2B74AC2}">
      <dgm:prSet/>
      <dgm:spPr/>
      <dgm:t>
        <a:bodyPr/>
        <a:lstStyle/>
        <a:p>
          <a:endParaRPr lang="ru-RU"/>
        </a:p>
      </dgm:t>
    </dgm:pt>
    <dgm:pt modelId="{C95E51D9-9485-4C16-ADBB-119829A118CC}" type="pres">
      <dgm:prSet presAssocID="{CF4C6BCA-F158-4D1B-9565-9A5651D14E06}" presName="Name0" presStyleCnt="0">
        <dgm:presLayoutVars>
          <dgm:dir/>
          <dgm:resizeHandles val="exact"/>
        </dgm:presLayoutVars>
      </dgm:prSet>
      <dgm:spPr/>
    </dgm:pt>
    <dgm:pt modelId="{FEC17CC6-1164-4B2B-888F-4020D132E32A}" type="pres">
      <dgm:prSet presAssocID="{CF4C6BCA-F158-4D1B-9565-9A5651D14E06}" presName="fgShape" presStyleLbl="fgShp" presStyleIdx="0" presStyleCnt="1"/>
      <dgm:spPr>
        <a:solidFill>
          <a:schemeClr val="accent1">
            <a:lumMod val="60000"/>
            <a:lumOff val="40000"/>
          </a:schemeClr>
        </a:solidFill>
      </dgm:spPr>
    </dgm:pt>
    <dgm:pt modelId="{2089A94A-E3FD-4928-BD31-692553CA5A6C}" type="pres">
      <dgm:prSet presAssocID="{CF4C6BCA-F158-4D1B-9565-9A5651D14E06}" presName="linComp" presStyleCnt="0"/>
      <dgm:spPr/>
    </dgm:pt>
    <dgm:pt modelId="{641163AE-73F2-4B64-B567-1EF964690EF5}" type="pres">
      <dgm:prSet presAssocID="{9026CF77-955E-401B-9B0C-B607B7537BAD}" presName="compNode" presStyleCnt="0"/>
      <dgm:spPr/>
    </dgm:pt>
    <dgm:pt modelId="{4CF24347-958D-4D0C-BAC3-CDE3D1520295}" type="pres">
      <dgm:prSet presAssocID="{9026CF77-955E-401B-9B0C-B607B7537BAD}" presName="bkgdShape" presStyleLbl="node1" presStyleIdx="0" presStyleCnt="3" custLinFactNeighborX="-516" custLinFactNeighborY="-2287"/>
      <dgm:spPr/>
    </dgm:pt>
    <dgm:pt modelId="{D297628E-FFA0-4CDF-8497-C071B061DEDF}" type="pres">
      <dgm:prSet presAssocID="{9026CF77-955E-401B-9B0C-B607B7537BAD}" presName="nodeTx" presStyleLbl="node1" presStyleIdx="0" presStyleCnt="3">
        <dgm:presLayoutVars>
          <dgm:bulletEnabled val="1"/>
        </dgm:presLayoutVars>
      </dgm:prSet>
      <dgm:spPr/>
    </dgm:pt>
    <dgm:pt modelId="{6BC262AC-76EB-402F-9062-95A6DD23C7BE}" type="pres">
      <dgm:prSet presAssocID="{9026CF77-955E-401B-9B0C-B607B7537BAD}" presName="invisiNode" presStyleLbl="node1" presStyleIdx="0" presStyleCnt="3"/>
      <dgm:spPr/>
    </dgm:pt>
    <dgm:pt modelId="{DBE18A5E-8899-4785-9D78-363249FAD02A}" type="pres">
      <dgm:prSet presAssocID="{9026CF77-955E-401B-9B0C-B607B7537BAD}" presName="imagNode" presStyleLbl="fgImgPlace1" presStyleIdx="0" presStyleCnt="3" custLinFactNeighborX="8250" custLinFactNeighborY="10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439D6EB-8713-449F-84AE-9D38C8EEF41B}" type="pres">
      <dgm:prSet presAssocID="{D7EEABE2-CB3F-4C03-A878-EFC1D600F5FC}" presName="sibTrans" presStyleLbl="sibTrans2D1" presStyleIdx="0" presStyleCnt="0"/>
      <dgm:spPr/>
    </dgm:pt>
    <dgm:pt modelId="{42751F4F-77FD-4D93-B004-56EB6ACBF758}" type="pres">
      <dgm:prSet presAssocID="{8C7B53C0-3157-4E3E-B530-9FE792AC5ED0}" presName="compNode" presStyleCnt="0"/>
      <dgm:spPr/>
    </dgm:pt>
    <dgm:pt modelId="{A63CE15D-AE23-40FB-A743-6468D83E4B31}" type="pres">
      <dgm:prSet presAssocID="{8C7B53C0-3157-4E3E-B530-9FE792AC5ED0}" presName="bkgdShape" presStyleLbl="node1" presStyleIdx="1" presStyleCnt="3"/>
      <dgm:spPr/>
    </dgm:pt>
    <dgm:pt modelId="{FAF44AB0-9AA5-4189-B898-A3071384EA7B}" type="pres">
      <dgm:prSet presAssocID="{8C7B53C0-3157-4E3E-B530-9FE792AC5ED0}" presName="nodeTx" presStyleLbl="node1" presStyleIdx="1" presStyleCnt="3">
        <dgm:presLayoutVars>
          <dgm:bulletEnabled val="1"/>
        </dgm:presLayoutVars>
      </dgm:prSet>
      <dgm:spPr/>
    </dgm:pt>
    <dgm:pt modelId="{76C9CBAC-C6D1-4BBE-8861-C193FADDCB8E}" type="pres">
      <dgm:prSet presAssocID="{8C7B53C0-3157-4E3E-B530-9FE792AC5ED0}" presName="invisiNode" presStyleLbl="node1" presStyleIdx="1" presStyleCnt="3"/>
      <dgm:spPr/>
    </dgm:pt>
    <dgm:pt modelId="{A942D204-31AC-4E73-B63C-8CC5180C0971}" type="pres">
      <dgm:prSet presAssocID="{8C7B53C0-3157-4E3E-B530-9FE792AC5ED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315AB92-6F9D-437D-93A2-EF1DE4E1EC80}" type="pres">
      <dgm:prSet presAssocID="{8016B487-1DA4-42BE-AC2A-7955553FCB11}" presName="sibTrans" presStyleLbl="sibTrans2D1" presStyleIdx="0" presStyleCnt="0"/>
      <dgm:spPr/>
    </dgm:pt>
    <dgm:pt modelId="{6DA4EC4A-CC97-4FE2-A3FF-69A5D15087E9}" type="pres">
      <dgm:prSet presAssocID="{04C494D3-DA51-4D50-9CAB-5712EC4168AB}" presName="compNode" presStyleCnt="0"/>
      <dgm:spPr/>
    </dgm:pt>
    <dgm:pt modelId="{AED6FC14-8819-41CE-8A1F-006B718F9610}" type="pres">
      <dgm:prSet presAssocID="{04C494D3-DA51-4D50-9CAB-5712EC4168AB}" presName="bkgdShape" presStyleLbl="node1" presStyleIdx="2" presStyleCnt="3"/>
      <dgm:spPr/>
    </dgm:pt>
    <dgm:pt modelId="{7B69F5E7-62AA-44CB-A4A3-B8A23229342C}" type="pres">
      <dgm:prSet presAssocID="{04C494D3-DA51-4D50-9CAB-5712EC4168AB}" presName="nodeTx" presStyleLbl="node1" presStyleIdx="2" presStyleCnt="3">
        <dgm:presLayoutVars>
          <dgm:bulletEnabled val="1"/>
        </dgm:presLayoutVars>
      </dgm:prSet>
      <dgm:spPr/>
    </dgm:pt>
    <dgm:pt modelId="{74513EED-6049-4D8C-A483-78EA40DDAF73}" type="pres">
      <dgm:prSet presAssocID="{04C494D3-DA51-4D50-9CAB-5712EC4168AB}" presName="invisiNode" presStyleLbl="node1" presStyleIdx="2" presStyleCnt="3"/>
      <dgm:spPr/>
    </dgm:pt>
    <dgm:pt modelId="{F31A5046-A2FD-4218-BDF6-913BA8BFC76B}" type="pres">
      <dgm:prSet presAssocID="{04C494D3-DA51-4D50-9CAB-5712EC4168A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4ED6604-E5AC-4DC0-B156-7A2907E3A654}" type="presOf" srcId="{8C7B53C0-3157-4E3E-B530-9FE792AC5ED0}" destId="{FAF44AB0-9AA5-4189-B898-A3071384EA7B}" srcOrd="1" destOrd="0" presId="urn:microsoft.com/office/officeart/2005/8/layout/hList7"/>
    <dgm:cxn modelId="{14BB2311-B485-44F6-803A-B9328AB6D217}" type="presOf" srcId="{04C494D3-DA51-4D50-9CAB-5712EC4168AB}" destId="{7B69F5E7-62AA-44CB-A4A3-B8A23229342C}" srcOrd="1" destOrd="0" presId="urn:microsoft.com/office/officeart/2005/8/layout/hList7"/>
    <dgm:cxn modelId="{2506B01C-B6EF-4921-9B38-386007139F55}" type="presOf" srcId="{CF4C6BCA-F158-4D1B-9565-9A5651D14E06}" destId="{C95E51D9-9485-4C16-ADBB-119829A118CC}" srcOrd="0" destOrd="0" presId="urn:microsoft.com/office/officeart/2005/8/layout/hList7"/>
    <dgm:cxn modelId="{69356B24-999B-4F4B-8C0C-878C66781250}" type="presOf" srcId="{8016B487-1DA4-42BE-AC2A-7955553FCB11}" destId="{B315AB92-6F9D-437D-93A2-EF1DE4E1EC80}" srcOrd="0" destOrd="0" presId="urn:microsoft.com/office/officeart/2005/8/layout/hList7"/>
    <dgm:cxn modelId="{35821076-AC9C-4F8B-844C-DC20AA7986E7}" type="presOf" srcId="{9026CF77-955E-401B-9B0C-B607B7537BAD}" destId="{D297628E-FFA0-4CDF-8497-C071B061DEDF}" srcOrd="1" destOrd="0" presId="urn:microsoft.com/office/officeart/2005/8/layout/hList7"/>
    <dgm:cxn modelId="{A0083784-46D1-4CED-812D-513DB2B74AC2}" srcId="{CF4C6BCA-F158-4D1B-9565-9A5651D14E06}" destId="{04C494D3-DA51-4D50-9CAB-5712EC4168AB}" srcOrd="2" destOrd="0" parTransId="{A26F5315-C0CA-47F1-83C5-EE33FB4A04B3}" sibTransId="{0633BD33-B107-4294-92E0-8F40C812D4E7}"/>
    <dgm:cxn modelId="{3A7B098E-C698-41C3-B775-85B1BC27E4CA}" srcId="{CF4C6BCA-F158-4D1B-9565-9A5651D14E06}" destId="{9026CF77-955E-401B-9B0C-B607B7537BAD}" srcOrd="0" destOrd="0" parTransId="{852ECCBD-578E-4BB4-92DE-997C9010F076}" sibTransId="{D7EEABE2-CB3F-4C03-A878-EFC1D600F5FC}"/>
    <dgm:cxn modelId="{B11212AF-B1C5-4D1E-8910-56C1520D5E8C}" type="presOf" srcId="{9026CF77-955E-401B-9B0C-B607B7537BAD}" destId="{4CF24347-958D-4D0C-BAC3-CDE3D1520295}" srcOrd="0" destOrd="0" presId="urn:microsoft.com/office/officeart/2005/8/layout/hList7"/>
    <dgm:cxn modelId="{2B866FD4-267C-4355-A224-8AF0149CAA63}" type="presOf" srcId="{8C7B53C0-3157-4E3E-B530-9FE792AC5ED0}" destId="{A63CE15D-AE23-40FB-A743-6468D83E4B31}" srcOrd="0" destOrd="0" presId="urn:microsoft.com/office/officeart/2005/8/layout/hList7"/>
    <dgm:cxn modelId="{439AB8E0-0DC0-4E94-BE75-6E7C45F6FB96}" srcId="{CF4C6BCA-F158-4D1B-9565-9A5651D14E06}" destId="{8C7B53C0-3157-4E3E-B530-9FE792AC5ED0}" srcOrd="1" destOrd="0" parTransId="{D5D9050C-07E0-42CD-8BAA-85CDE2D1C032}" sibTransId="{8016B487-1DA4-42BE-AC2A-7955553FCB11}"/>
    <dgm:cxn modelId="{DFF85CEE-8679-4D25-8770-18C4FE6E1DCD}" type="presOf" srcId="{D7EEABE2-CB3F-4C03-A878-EFC1D600F5FC}" destId="{A439D6EB-8713-449F-84AE-9D38C8EEF41B}" srcOrd="0" destOrd="0" presId="urn:microsoft.com/office/officeart/2005/8/layout/hList7"/>
    <dgm:cxn modelId="{FCA93CFB-5260-4E88-87A8-91CC3E078221}" type="presOf" srcId="{04C494D3-DA51-4D50-9CAB-5712EC4168AB}" destId="{AED6FC14-8819-41CE-8A1F-006B718F9610}" srcOrd="0" destOrd="0" presId="urn:microsoft.com/office/officeart/2005/8/layout/hList7"/>
    <dgm:cxn modelId="{807E89DA-6408-4D32-8DC5-EB4C429EA236}" type="presParOf" srcId="{C95E51D9-9485-4C16-ADBB-119829A118CC}" destId="{FEC17CC6-1164-4B2B-888F-4020D132E32A}" srcOrd="0" destOrd="0" presId="urn:microsoft.com/office/officeart/2005/8/layout/hList7"/>
    <dgm:cxn modelId="{95A42B94-8906-4810-874D-DBE4D16A62B9}" type="presParOf" srcId="{C95E51D9-9485-4C16-ADBB-119829A118CC}" destId="{2089A94A-E3FD-4928-BD31-692553CA5A6C}" srcOrd="1" destOrd="0" presId="urn:microsoft.com/office/officeart/2005/8/layout/hList7"/>
    <dgm:cxn modelId="{3F54FB7A-DABC-46C1-8DDD-449AE7B682C7}" type="presParOf" srcId="{2089A94A-E3FD-4928-BD31-692553CA5A6C}" destId="{641163AE-73F2-4B64-B567-1EF964690EF5}" srcOrd="0" destOrd="0" presId="urn:microsoft.com/office/officeart/2005/8/layout/hList7"/>
    <dgm:cxn modelId="{AE3B498A-3393-425F-BB6F-7ACC5BDC89D4}" type="presParOf" srcId="{641163AE-73F2-4B64-B567-1EF964690EF5}" destId="{4CF24347-958D-4D0C-BAC3-CDE3D1520295}" srcOrd="0" destOrd="0" presId="urn:microsoft.com/office/officeart/2005/8/layout/hList7"/>
    <dgm:cxn modelId="{E1FB15B4-DFBA-4EFF-8F81-1E810EFCCC71}" type="presParOf" srcId="{641163AE-73F2-4B64-B567-1EF964690EF5}" destId="{D297628E-FFA0-4CDF-8497-C071B061DEDF}" srcOrd="1" destOrd="0" presId="urn:microsoft.com/office/officeart/2005/8/layout/hList7"/>
    <dgm:cxn modelId="{5B8F1E49-6DFA-41BF-BC63-574E62A8A675}" type="presParOf" srcId="{641163AE-73F2-4B64-B567-1EF964690EF5}" destId="{6BC262AC-76EB-402F-9062-95A6DD23C7BE}" srcOrd="2" destOrd="0" presId="urn:microsoft.com/office/officeart/2005/8/layout/hList7"/>
    <dgm:cxn modelId="{C00E35D4-07F6-405B-B409-01D94597FDAD}" type="presParOf" srcId="{641163AE-73F2-4B64-B567-1EF964690EF5}" destId="{DBE18A5E-8899-4785-9D78-363249FAD02A}" srcOrd="3" destOrd="0" presId="urn:microsoft.com/office/officeart/2005/8/layout/hList7"/>
    <dgm:cxn modelId="{F80B8BDC-7557-4F22-AF03-17058836AE51}" type="presParOf" srcId="{2089A94A-E3FD-4928-BD31-692553CA5A6C}" destId="{A439D6EB-8713-449F-84AE-9D38C8EEF41B}" srcOrd="1" destOrd="0" presId="urn:microsoft.com/office/officeart/2005/8/layout/hList7"/>
    <dgm:cxn modelId="{4CEB4261-987F-4486-85AF-6EEC9AF479C6}" type="presParOf" srcId="{2089A94A-E3FD-4928-BD31-692553CA5A6C}" destId="{42751F4F-77FD-4D93-B004-56EB6ACBF758}" srcOrd="2" destOrd="0" presId="urn:microsoft.com/office/officeart/2005/8/layout/hList7"/>
    <dgm:cxn modelId="{B7EA3C66-F8FE-44AD-8A86-61FA6A427B33}" type="presParOf" srcId="{42751F4F-77FD-4D93-B004-56EB6ACBF758}" destId="{A63CE15D-AE23-40FB-A743-6468D83E4B31}" srcOrd="0" destOrd="0" presId="urn:microsoft.com/office/officeart/2005/8/layout/hList7"/>
    <dgm:cxn modelId="{ADD30D27-1946-48CF-AC74-C2B8E26D308B}" type="presParOf" srcId="{42751F4F-77FD-4D93-B004-56EB6ACBF758}" destId="{FAF44AB0-9AA5-4189-B898-A3071384EA7B}" srcOrd="1" destOrd="0" presId="urn:microsoft.com/office/officeart/2005/8/layout/hList7"/>
    <dgm:cxn modelId="{5AE7E654-2B9D-40B9-B5A6-2C3E2F3DABF5}" type="presParOf" srcId="{42751F4F-77FD-4D93-B004-56EB6ACBF758}" destId="{76C9CBAC-C6D1-4BBE-8861-C193FADDCB8E}" srcOrd="2" destOrd="0" presId="urn:microsoft.com/office/officeart/2005/8/layout/hList7"/>
    <dgm:cxn modelId="{F72F1C1C-E9CE-4277-8A66-8FB7094761EB}" type="presParOf" srcId="{42751F4F-77FD-4D93-B004-56EB6ACBF758}" destId="{A942D204-31AC-4E73-B63C-8CC5180C0971}" srcOrd="3" destOrd="0" presId="urn:microsoft.com/office/officeart/2005/8/layout/hList7"/>
    <dgm:cxn modelId="{BD81D9FD-43C1-45EB-947D-9DBA8CCEEB24}" type="presParOf" srcId="{2089A94A-E3FD-4928-BD31-692553CA5A6C}" destId="{B315AB92-6F9D-437D-93A2-EF1DE4E1EC80}" srcOrd="3" destOrd="0" presId="urn:microsoft.com/office/officeart/2005/8/layout/hList7"/>
    <dgm:cxn modelId="{04E7A7B3-5199-47CF-A476-17C8FE2B8993}" type="presParOf" srcId="{2089A94A-E3FD-4928-BD31-692553CA5A6C}" destId="{6DA4EC4A-CC97-4FE2-A3FF-69A5D15087E9}" srcOrd="4" destOrd="0" presId="urn:microsoft.com/office/officeart/2005/8/layout/hList7"/>
    <dgm:cxn modelId="{9AEB17A2-44B6-4CBA-B6D9-E8DEC0344464}" type="presParOf" srcId="{6DA4EC4A-CC97-4FE2-A3FF-69A5D15087E9}" destId="{AED6FC14-8819-41CE-8A1F-006B718F9610}" srcOrd="0" destOrd="0" presId="urn:microsoft.com/office/officeart/2005/8/layout/hList7"/>
    <dgm:cxn modelId="{D8B420EF-2F2C-46CE-AF08-DD6231367B90}" type="presParOf" srcId="{6DA4EC4A-CC97-4FE2-A3FF-69A5D15087E9}" destId="{7B69F5E7-62AA-44CB-A4A3-B8A23229342C}" srcOrd="1" destOrd="0" presId="urn:microsoft.com/office/officeart/2005/8/layout/hList7"/>
    <dgm:cxn modelId="{5273705D-8516-40ED-82A2-DA837D532A2B}" type="presParOf" srcId="{6DA4EC4A-CC97-4FE2-A3FF-69A5D15087E9}" destId="{74513EED-6049-4D8C-A483-78EA40DDAF73}" srcOrd="2" destOrd="0" presId="urn:microsoft.com/office/officeart/2005/8/layout/hList7"/>
    <dgm:cxn modelId="{EDC9C2C8-69EA-4CAF-A427-CD2D4A23438B}" type="presParOf" srcId="{6DA4EC4A-CC97-4FE2-A3FF-69A5D15087E9}" destId="{F31A5046-A2FD-4218-BDF6-913BA8BFC76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3E7AF4-882C-47E0-B10F-9B75CC97EA87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344 887 земельных участков категории земель населенных пунктов, что составляет 78,9% от совокупного объема земельных участков. 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/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/>
        </a:p>
      </dgm:t>
    </dgm:pt>
    <dgm:pt modelId="{1F9D4734-BB66-44E6-B157-B05346DCC4C4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Предыдущая государственная кадастровая оценка земель населенных пунктов проводилась в соответствии с положениями Федерального закона от 29.07.1998г. №135-ФЗ «Об оценочной деятельности в Российской Федерации» по состоянию на 1 января 2015 года. </a:t>
          </a:r>
        </a:p>
      </dgm:t>
    </dgm:pt>
    <dgm:pt modelId="{91B34259-FAA8-480E-A6FA-E38EAC4A07D9}" type="parTrans" cxnId="{E8162BDF-D089-4628-B65A-A412022361E0}">
      <dgm:prSet/>
      <dgm:spPr/>
      <dgm:t>
        <a:bodyPr/>
        <a:lstStyle/>
        <a:p>
          <a:endParaRPr lang="ru-RU"/>
        </a:p>
      </dgm:t>
    </dgm:pt>
    <dgm:pt modelId="{195F1316-C526-4789-B31C-7441059C6AA7}" type="sibTrans" cxnId="{E8162BDF-D089-4628-B65A-A412022361E0}">
      <dgm:prSet/>
      <dgm:spPr/>
      <dgm:t>
        <a:bodyPr/>
        <a:lstStyle/>
        <a:p>
          <a:endParaRPr lang="ru-RU"/>
        </a:p>
      </dgm:t>
    </dgm:pt>
    <dgm:pt modelId="{E0B8C466-F3D9-4B2E-961F-34B9FFF05D8B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</a:t>
          </a:r>
        </a:p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383 931,1 млн. руб. 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/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/>
        </a:p>
      </dgm:t>
    </dgm:pt>
    <dgm:pt modelId="{ACDE51F0-DAC9-4620-AACC-E63DA8F6B3E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населенных пунктов по сравнению с 2015 годом возросло с 314 213 до 344 887 единиц, то есть на 30 674 единиц, или 9,76%.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земель населенных пунктов возросла с 988 230 670,22 кв. м до 1 211 943 226,54 кв. м, на 223,7 млн.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., или 22,64%.</a:t>
          </a:r>
        </a:p>
      </dgm:t>
    </dgm:pt>
    <dgm:pt modelId="{2A6AF75F-1E8F-4BD3-A6C5-D753F80CC5B4}" type="parTrans" cxnId="{23EAF500-A4C3-419C-A2F9-2CAE2F979B54}">
      <dgm:prSet/>
      <dgm:spPr/>
      <dgm:t>
        <a:bodyPr/>
        <a:lstStyle/>
        <a:p>
          <a:endParaRPr lang="ru-RU"/>
        </a:p>
      </dgm:t>
    </dgm:pt>
    <dgm:pt modelId="{DD99104D-84ED-4EA6-9934-90AD40545AE5}" type="sibTrans" cxnId="{23EAF500-A4C3-419C-A2F9-2CAE2F979B54}">
      <dgm:prSet/>
      <dgm:spPr/>
      <dgm:t>
        <a:bodyPr/>
        <a:lstStyle/>
        <a:p>
          <a:endParaRPr lang="ru-RU"/>
        </a:p>
      </dgm:t>
    </dgm:pt>
    <dgm:pt modelId="{928B6420-1901-4CBD-81FA-CAF476BEAE3B}">
      <dgm:prSet custT="1"/>
      <dgm:spPr/>
      <dgm:t>
        <a:bodyPr/>
        <a:lstStyle/>
        <a:p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Суммарная величина кадастровой стоимости земель населенных пунктов снизилась на 90 065,7 млн. руб.</a:t>
          </a:r>
        </a:p>
      </dgm:t>
    </dgm:pt>
    <dgm:pt modelId="{2A2DC540-3863-4E3D-9C64-6A7660EDABBC}" type="parTrans" cxnId="{4C3A79C4-D2FA-4A1C-998A-9E2581CD8D91}">
      <dgm:prSet/>
      <dgm:spPr/>
      <dgm:t>
        <a:bodyPr/>
        <a:lstStyle/>
        <a:p>
          <a:endParaRPr lang="ru-RU"/>
        </a:p>
      </dgm:t>
    </dgm:pt>
    <dgm:pt modelId="{F837E6CF-493F-409F-A3A2-388943E0F92E}" type="sibTrans" cxnId="{4C3A79C4-D2FA-4A1C-998A-9E2581CD8D91}">
      <dgm:prSet/>
      <dgm:spPr/>
      <dgm:t>
        <a:bodyPr/>
        <a:lstStyle/>
        <a:p>
          <a:endParaRPr lang="ru-RU"/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ScaleX="51704" custLinFactNeighborX="-200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5" custScaleX="203617" custScaleY="136699" custLinFactY="-71775" custLinFactNeighborX="47510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650F88D6-EEB9-4045-A693-AC0AA4B4CAB4}" type="pres">
      <dgm:prSet presAssocID="{E0B8C466-F3D9-4B2E-961F-34B9FFF05D8B}" presName="aNode" presStyleLbl="fgAcc1" presStyleIdx="1" presStyleCnt="5" custScaleX="200879" custScaleY="128910" custLinFactY="84176" custLinFactNeighborX="48403" custLinFactNeighborY="1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F81F1127-43EF-4DDB-90AB-826131BF47CF}" type="pres">
      <dgm:prSet presAssocID="{1F9D4734-BB66-44E6-B157-B05346DCC4C4}" presName="aNode" presStyleLbl="fgAcc1" presStyleIdx="2" presStyleCnt="5" custScaleX="200689" custScaleY="120675" custLinFactY="-182240" custLinFactNeighborX="48308" custLinFactNeighborY="-200000">
        <dgm:presLayoutVars>
          <dgm:bulletEnabled val="1"/>
        </dgm:presLayoutVars>
      </dgm:prSet>
      <dgm:spPr/>
    </dgm:pt>
    <dgm:pt modelId="{0E0254D2-275E-4114-A6AE-42689D1CBAA8}" type="pres">
      <dgm:prSet presAssocID="{1F9D4734-BB66-44E6-B157-B05346DCC4C4}" presName="aSpace" presStyleCnt="0"/>
      <dgm:spPr/>
    </dgm:pt>
    <dgm:pt modelId="{A399F983-C69B-4183-8041-D6CE28BA6F98}" type="pres">
      <dgm:prSet presAssocID="{ACDE51F0-DAC9-4620-AACC-E63DA8F6B3EF}" presName="aNode" presStyleLbl="fgAcc1" presStyleIdx="3" presStyleCnt="5" custScaleX="195378" custScaleY="186723" custLinFactY="-2904" custLinFactNeighborX="52440" custLinFactNeighborY="-100000">
        <dgm:presLayoutVars>
          <dgm:bulletEnabled val="1"/>
        </dgm:presLayoutVars>
      </dgm:prSet>
      <dgm:spPr/>
    </dgm:pt>
    <dgm:pt modelId="{3419CFF7-85DD-4916-B0C7-6D0B126F65E6}" type="pres">
      <dgm:prSet presAssocID="{ACDE51F0-DAC9-4620-AACC-E63DA8F6B3EF}" presName="aSpace" presStyleCnt="0"/>
      <dgm:spPr/>
    </dgm:pt>
    <dgm:pt modelId="{AFCB9600-541A-424B-A2DB-BE8C00FF3CAB}" type="pres">
      <dgm:prSet presAssocID="{928B6420-1901-4CBD-81FA-CAF476BEAE3B}" presName="aNode" presStyleLbl="fgAcc1" presStyleIdx="4" presStyleCnt="5" custScaleX="170027" custLinFactNeighborX="64652" custLinFactNeighborY="96846">
        <dgm:presLayoutVars>
          <dgm:bulletEnabled val="1"/>
        </dgm:presLayoutVars>
      </dgm:prSet>
      <dgm:spPr/>
    </dgm:pt>
    <dgm:pt modelId="{BDE0623D-DAE7-4963-B290-BB46E3FD864E}" type="pres">
      <dgm:prSet presAssocID="{928B6420-1901-4CBD-81FA-CAF476BEAE3B}" presName="aSpace" presStyleCnt="0"/>
      <dgm:spPr/>
    </dgm:pt>
  </dgm:ptLst>
  <dgm:cxnLst>
    <dgm:cxn modelId="{23EAF500-A4C3-419C-A2F9-2CAE2F979B54}" srcId="{DC9C792B-83AC-4FA8-8028-218A199FEA71}" destId="{ACDE51F0-DAC9-4620-AACC-E63DA8F6B3EF}" srcOrd="3" destOrd="0" parTransId="{2A6AF75F-1E8F-4BD3-A6C5-D753F80CC5B4}" sibTransId="{DD99104D-84ED-4EA6-9934-90AD40545AE5}"/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9BD3665-9576-4FCA-A967-BFB669D060FC}" srcId="{DC9C792B-83AC-4FA8-8028-218A199FEA71}" destId="{E0B8C466-F3D9-4B2E-961F-34B9FFF05D8B}" srcOrd="1" destOrd="0" parTransId="{26CC1DF9-1E26-427A-AC9C-EB2FC596D9AB}" sibTransId="{9D248B0C-0FE3-4E3D-B3DF-0F31704C0ED4}"/>
    <dgm:cxn modelId="{CC0D0174-EF42-436B-9FEA-7034A011A573}" type="presOf" srcId="{ACDE51F0-DAC9-4620-AACC-E63DA8F6B3EF}" destId="{A399F983-C69B-4183-8041-D6CE28BA6F98}" srcOrd="0" destOrd="0" presId="urn:microsoft.com/office/officeart/2005/8/layout/pyramid2"/>
    <dgm:cxn modelId="{30727782-5911-4F10-8E63-CEE0B5E15D14}" type="presOf" srcId="{1F9D4734-BB66-44E6-B157-B05346DCC4C4}" destId="{F81F1127-43EF-4DDB-90AB-826131BF47CF}" srcOrd="0" destOrd="0" presId="urn:microsoft.com/office/officeart/2005/8/layout/pyramid2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4C3A79C4-D2FA-4A1C-998A-9E2581CD8D91}" srcId="{DC9C792B-83AC-4FA8-8028-218A199FEA71}" destId="{928B6420-1901-4CBD-81FA-CAF476BEAE3B}" srcOrd="4" destOrd="0" parTransId="{2A2DC540-3863-4E3D-9C64-6A7660EDABBC}" sibTransId="{F837E6CF-493F-409F-A3A2-388943E0F92E}"/>
    <dgm:cxn modelId="{4167AFCC-D34B-46E5-9E50-7D38035F2B8B}" type="presOf" srcId="{928B6420-1901-4CBD-81FA-CAF476BEAE3B}" destId="{AFCB9600-541A-424B-A2DB-BE8C00FF3CAB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E8162BDF-D089-4628-B65A-A412022361E0}" srcId="{DC9C792B-83AC-4FA8-8028-218A199FEA71}" destId="{1F9D4734-BB66-44E6-B157-B05346DCC4C4}" srcOrd="2" destOrd="0" parTransId="{91B34259-FAA8-480E-A6FA-E38EAC4A07D9}" sibTransId="{195F1316-C526-4789-B31C-7441059C6AA7}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91970430-8D19-4603-8A29-FCD10060DA60}" type="presParOf" srcId="{16C8876C-D0AD-4E3B-9294-E780630D6470}" destId="{650F88D6-EEB9-4045-A693-AC0AA4B4CAB4}" srcOrd="2" destOrd="0" presId="urn:microsoft.com/office/officeart/2005/8/layout/pyramid2"/>
    <dgm:cxn modelId="{4A32D45F-1AD1-4754-B5B3-06E3F3958F29}" type="presParOf" srcId="{16C8876C-D0AD-4E3B-9294-E780630D6470}" destId="{9BB0CFF8-8F6C-4DE7-81A2-F2D32503E854}" srcOrd="3" destOrd="0" presId="urn:microsoft.com/office/officeart/2005/8/layout/pyramid2"/>
    <dgm:cxn modelId="{B3867A91-FBE5-4FBE-BFEF-9F4221F6BE1C}" type="presParOf" srcId="{16C8876C-D0AD-4E3B-9294-E780630D6470}" destId="{F81F1127-43EF-4DDB-90AB-826131BF47CF}" srcOrd="4" destOrd="0" presId="urn:microsoft.com/office/officeart/2005/8/layout/pyramid2"/>
    <dgm:cxn modelId="{2CFC591B-8520-4D00-978C-427D30FD5BDE}" type="presParOf" srcId="{16C8876C-D0AD-4E3B-9294-E780630D6470}" destId="{0E0254D2-275E-4114-A6AE-42689D1CBAA8}" srcOrd="5" destOrd="0" presId="urn:microsoft.com/office/officeart/2005/8/layout/pyramid2"/>
    <dgm:cxn modelId="{33418C3C-A196-4C8B-89D4-6318D605E118}" type="presParOf" srcId="{16C8876C-D0AD-4E3B-9294-E780630D6470}" destId="{A399F983-C69B-4183-8041-D6CE28BA6F98}" srcOrd="6" destOrd="0" presId="urn:microsoft.com/office/officeart/2005/8/layout/pyramid2"/>
    <dgm:cxn modelId="{7ED74977-EBFC-4FEF-8734-B0C385B9FCE8}" type="presParOf" srcId="{16C8876C-D0AD-4E3B-9294-E780630D6470}" destId="{3419CFF7-85DD-4916-B0C7-6D0B126F65E6}" srcOrd="7" destOrd="0" presId="urn:microsoft.com/office/officeart/2005/8/layout/pyramid2"/>
    <dgm:cxn modelId="{74A1BA78-7991-4885-8335-ABB3C7A70ADC}" type="presParOf" srcId="{16C8876C-D0AD-4E3B-9294-E780630D6470}" destId="{AFCB9600-541A-424B-A2DB-BE8C00FF3CAB}" srcOrd="8" destOrd="0" presId="urn:microsoft.com/office/officeart/2005/8/layout/pyramid2"/>
    <dgm:cxn modelId="{89860DAB-6D82-4519-A8CA-8B0F0A1837FD}" type="presParOf" srcId="{16C8876C-D0AD-4E3B-9294-E780630D6470}" destId="{BDE0623D-DAE7-4963-B290-BB46E3FD864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3 844 земельных участков категории земель промышленности и иного специального назначения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/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/>
        </a:p>
      </dgm:t>
    </dgm:pt>
    <dgm:pt modelId="{1C0120AA-6ECB-4560-B641-27EED6B4888F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 промышленности и иного специального назначения, включенных в перечень земельных участков, подлежащих оценке, составляла 284 089,8 млн. руб.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/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/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промышленности и иного специального назначения в перечнях, подлежащих оценке, в 2020 года снизилось с 127 889 единиц до 3 844 единиц по сравнению с 2014 годом &lt; 124 тыс.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/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/>
        </a:p>
      </dgm:t>
    </dgm:pt>
    <dgm:pt modelId="{B31D854C-CC5A-45E9-9B90-61653D031DF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промышленности и иного специального назначения снизилась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10  253,3 млн. руб.</a:t>
          </a:r>
        </a:p>
      </dgm:t>
    </dgm:pt>
    <dgm:pt modelId="{D591F334-4F0D-476F-8B39-C75525571520}" type="parTrans" cxnId="{B6FD2948-3F2C-44FB-AAF2-64A76BF9890C}">
      <dgm:prSet/>
      <dgm:spPr/>
      <dgm:t>
        <a:bodyPr/>
        <a:lstStyle/>
        <a:p>
          <a:endParaRPr lang="ru-RU"/>
        </a:p>
      </dgm:t>
    </dgm:pt>
    <dgm:pt modelId="{0E6F6770-EA54-4608-ACC5-F30C397527B1}" type="sibTrans" cxnId="{B6FD2948-3F2C-44FB-AAF2-64A76BF9890C}">
      <dgm:prSet/>
      <dgm:spPr/>
      <dgm:t>
        <a:bodyPr/>
        <a:lstStyle/>
        <a:p>
          <a:endParaRPr lang="ru-RU"/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00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71559" custLinFactNeighborX="38632" custLinFactNeighborY="4658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EA73A4D4-BC13-4F3E-8452-095C9FA8EE91}" type="pres">
      <dgm:prSet presAssocID="{B31D854C-CC5A-45E9-9B90-61653D031DF3}" presName="aNode" presStyleLbl="fgAcc1" presStyleIdx="1" presStyleCnt="4" custScaleX="117827" custScaleY="85072" custLinFactY="244330" custLinFactNeighborX="63843" custLinFactNeighborY="300000">
        <dgm:presLayoutVars>
          <dgm:bulletEnabled val="1"/>
        </dgm:presLayoutVars>
      </dgm:prSet>
      <dgm:spPr/>
    </dgm:pt>
    <dgm:pt modelId="{73F9907D-D39B-486D-A3EB-C9563B4100CD}" type="pres">
      <dgm:prSet presAssocID="{B31D854C-CC5A-45E9-9B90-61653D031DF3}" presName="aSpace" presStyleCnt="0"/>
      <dgm:spPr/>
    </dgm:pt>
    <dgm:pt modelId="{650F88D6-EEB9-4045-A693-AC0AA4B4CAB4}" type="pres">
      <dgm:prSet presAssocID="{E0B8C466-F3D9-4B2E-961F-34B9FFF05D8B}" presName="aNode" presStyleLbl="fgAcc1" presStyleIdx="2" presStyleCnt="4" custScaleX="130550" custScaleY="108154" custLinFactY="42316" custLinFactNeighborX="57481" custLinFactNeighborY="1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60145" custScaleY="105198" custLinFactY="-169622" custLinFactNeighborX="58124" custLinFactNeighborY="-200000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5F78E60-2528-4C16-8F86-EFF060DA57D9}" type="presOf" srcId="{B31D854C-CC5A-45E9-9B90-61653D031DF3}" destId="{EA73A4D4-BC13-4F3E-8452-095C9FA8EE91}" srcOrd="0" destOrd="0" presId="urn:microsoft.com/office/officeart/2005/8/layout/pyramid2"/>
    <dgm:cxn modelId="{79BD3665-9576-4FCA-A967-BFB669D060FC}" srcId="{DC9C792B-83AC-4FA8-8028-218A199FEA71}" destId="{E0B8C466-F3D9-4B2E-961F-34B9FFF05D8B}" srcOrd="2" destOrd="0" parTransId="{26CC1DF9-1E26-427A-AC9C-EB2FC596D9AB}" sibTransId="{9D248B0C-0FE3-4E3D-B3DF-0F31704C0ED4}"/>
    <dgm:cxn modelId="{B6FD2948-3F2C-44FB-AAF2-64A76BF9890C}" srcId="{DC9C792B-83AC-4FA8-8028-218A199FEA71}" destId="{B31D854C-CC5A-45E9-9B90-61653D031DF3}" srcOrd="1" destOrd="0" parTransId="{D591F334-4F0D-476F-8B39-C75525571520}" sibTransId="{0E6F6770-EA54-4608-ACC5-F30C397527B1}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E9BDEC59-7819-4946-9026-1C0F146F2839}" type="presParOf" srcId="{16C8876C-D0AD-4E3B-9294-E780630D6470}" destId="{EA73A4D4-BC13-4F3E-8452-095C9FA8EE91}" srcOrd="2" destOrd="0" presId="urn:microsoft.com/office/officeart/2005/8/layout/pyramid2"/>
    <dgm:cxn modelId="{147E8CD7-2CE9-49D1-9D7D-B454A788B0EE}" type="presParOf" srcId="{16C8876C-D0AD-4E3B-9294-E780630D6470}" destId="{73F9907D-D39B-486D-A3EB-C9563B4100CD}" srcOrd="3" destOrd="0" presId="urn:microsoft.com/office/officeart/2005/8/layout/pyramid2"/>
    <dgm:cxn modelId="{91970430-8D19-4603-8A29-FCD10060DA60}" type="presParOf" srcId="{16C8876C-D0AD-4E3B-9294-E780630D6470}" destId="{650F88D6-EEB9-4045-A693-AC0AA4B4CAB4}" srcOrd="4" destOrd="0" presId="urn:microsoft.com/office/officeart/2005/8/layout/pyramid2"/>
    <dgm:cxn modelId="{4A32D45F-1AD1-4754-B5B3-06E3F3958F29}" type="presParOf" srcId="{16C8876C-D0AD-4E3B-9294-E780630D6470}" destId="{9BB0CFF8-8F6C-4DE7-81A2-F2D32503E854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1130 земельных участков категории земель особо охраняемых территорий и объектов. Данное количество составило 0,3% от совокупного объема земельных участков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/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/>
        </a:p>
      </dgm:t>
    </dgm:pt>
    <dgm:pt modelId="{1C0120AA-6ECB-4560-B641-27EED6B4888F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государственной кадастровой оценке, составляла </a:t>
          </a:r>
        </a:p>
        <a:p>
          <a:pPr algn="just">
            <a:spcAft>
              <a:spcPct val="3500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63 018,7 млн. руб.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/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/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особо охраняемых территорий и объектов по сравнению с 2014 годом возросло с 580 до 1130 единиц, то есть на 550 единиц или на 94,8%.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/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/>
        </a:p>
      </dgm:t>
    </dgm:pt>
    <dgm:pt modelId="{B31D854C-CC5A-45E9-9B90-61653D031DF3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особо охраняемых территорий и объектов снизилась на 35 821,5 млн. руб.</a:t>
          </a:r>
        </a:p>
      </dgm:t>
    </dgm:pt>
    <dgm:pt modelId="{D591F334-4F0D-476F-8B39-C75525571520}" type="parTrans" cxnId="{B6FD2948-3F2C-44FB-AAF2-64A76BF9890C}">
      <dgm:prSet/>
      <dgm:spPr/>
      <dgm:t>
        <a:bodyPr/>
        <a:lstStyle/>
        <a:p>
          <a:endParaRPr lang="ru-RU"/>
        </a:p>
      </dgm:t>
    </dgm:pt>
    <dgm:pt modelId="{0E6F6770-EA54-4608-ACC5-F30C397527B1}" type="sibTrans" cxnId="{B6FD2948-3F2C-44FB-AAF2-64A76BF9890C}">
      <dgm:prSet/>
      <dgm:spPr/>
      <dgm:t>
        <a:bodyPr/>
        <a:lstStyle/>
        <a:p>
          <a:endParaRPr lang="ru-RU"/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00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131409" custLinFactY="-47780" custLinFactNeighborX="33268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EA73A4D4-BC13-4F3E-8452-095C9FA8EE91}" type="pres">
      <dgm:prSet presAssocID="{B31D854C-CC5A-45E9-9B90-61653D031DF3}" presName="aNode" presStyleLbl="fgAcc1" presStyleIdx="1" presStyleCnt="4" custScaleX="117827" custScaleY="133557" custLinFactY="281408" custLinFactNeighborX="58728" custLinFactNeighborY="300000">
        <dgm:presLayoutVars>
          <dgm:bulletEnabled val="1"/>
        </dgm:presLayoutVars>
      </dgm:prSet>
      <dgm:spPr/>
    </dgm:pt>
    <dgm:pt modelId="{73F9907D-D39B-486D-A3EB-C9563B4100CD}" type="pres">
      <dgm:prSet presAssocID="{B31D854C-CC5A-45E9-9B90-61653D031DF3}" presName="aSpace" presStyleCnt="0"/>
      <dgm:spPr/>
    </dgm:pt>
    <dgm:pt modelId="{650F88D6-EEB9-4045-A693-AC0AA4B4CAB4}" type="pres">
      <dgm:prSet presAssocID="{E0B8C466-F3D9-4B2E-961F-34B9FFF05D8B}" presName="aNode" presStyleLbl="fgAcc1" presStyleIdx="2" presStyleCnt="4" custScaleX="135357" custScaleY="121753" custLinFactY="4579" custLinFactNeighborX="50666" custLinFactNeighborY="1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60145" custScaleY="132865" custLinFactY="-256131" custLinFactNeighborX="39022" custLinFactNeighborY="-300000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5F78E60-2528-4C16-8F86-EFF060DA57D9}" type="presOf" srcId="{B31D854C-CC5A-45E9-9B90-61653D031DF3}" destId="{EA73A4D4-BC13-4F3E-8452-095C9FA8EE91}" srcOrd="0" destOrd="0" presId="urn:microsoft.com/office/officeart/2005/8/layout/pyramid2"/>
    <dgm:cxn modelId="{79BD3665-9576-4FCA-A967-BFB669D060FC}" srcId="{DC9C792B-83AC-4FA8-8028-218A199FEA71}" destId="{E0B8C466-F3D9-4B2E-961F-34B9FFF05D8B}" srcOrd="2" destOrd="0" parTransId="{26CC1DF9-1E26-427A-AC9C-EB2FC596D9AB}" sibTransId="{9D248B0C-0FE3-4E3D-B3DF-0F31704C0ED4}"/>
    <dgm:cxn modelId="{B6FD2948-3F2C-44FB-AAF2-64A76BF9890C}" srcId="{DC9C792B-83AC-4FA8-8028-218A199FEA71}" destId="{B31D854C-CC5A-45E9-9B90-61653D031DF3}" srcOrd="1" destOrd="0" parTransId="{D591F334-4F0D-476F-8B39-C75525571520}" sibTransId="{0E6F6770-EA54-4608-ACC5-F30C397527B1}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E9BDEC59-7819-4946-9026-1C0F146F2839}" type="presParOf" srcId="{16C8876C-D0AD-4E3B-9294-E780630D6470}" destId="{EA73A4D4-BC13-4F3E-8452-095C9FA8EE91}" srcOrd="2" destOrd="0" presId="urn:microsoft.com/office/officeart/2005/8/layout/pyramid2"/>
    <dgm:cxn modelId="{147E8CD7-2CE9-49D1-9D7D-B454A788B0EE}" type="presParOf" srcId="{16C8876C-D0AD-4E3B-9294-E780630D6470}" destId="{73F9907D-D39B-486D-A3EB-C9563B4100CD}" srcOrd="3" destOrd="0" presId="urn:microsoft.com/office/officeart/2005/8/layout/pyramid2"/>
    <dgm:cxn modelId="{91970430-8D19-4603-8A29-FCD10060DA60}" type="presParOf" srcId="{16C8876C-D0AD-4E3B-9294-E780630D6470}" destId="{650F88D6-EEB9-4045-A693-AC0AA4B4CAB4}" srcOrd="4" destOrd="0" presId="urn:microsoft.com/office/officeart/2005/8/layout/pyramid2"/>
    <dgm:cxn modelId="{4A32D45F-1AD1-4754-B5B3-06E3F3958F29}" type="presParOf" srcId="{16C8876C-D0AD-4E3B-9294-E780630D6470}" destId="{9BB0CFF8-8F6C-4DE7-81A2-F2D32503E854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18 земельных участков категории земель водного фонда. Данное количество составило менее 0,001% от совокупного объема земельных участков, включенных в перечень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/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/>
        </a:p>
      </dgm:t>
    </dgm:pt>
    <dgm:pt modelId="{1C0120AA-6ECB-4560-B641-27EED6B4888F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326,57 млн. руб.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/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/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водного фонда по сравнению с 2013 годом возросло с 17 до 18 единиц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/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/>
        </a:p>
      </dgm:t>
    </dgm:pt>
    <dgm:pt modelId="{B31D854C-CC5A-45E9-9B90-61653D031DF3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земель водного фонда увеличилась на 336,1 млн. руб.</a:t>
          </a:r>
        </a:p>
      </dgm:t>
    </dgm:pt>
    <dgm:pt modelId="{D591F334-4F0D-476F-8B39-C75525571520}" type="parTrans" cxnId="{B6FD2948-3F2C-44FB-AAF2-64A76BF9890C}">
      <dgm:prSet/>
      <dgm:spPr/>
      <dgm:t>
        <a:bodyPr/>
        <a:lstStyle/>
        <a:p>
          <a:endParaRPr lang="ru-RU"/>
        </a:p>
      </dgm:t>
    </dgm:pt>
    <dgm:pt modelId="{0E6F6770-EA54-4608-ACC5-F30C397527B1}" type="sibTrans" cxnId="{B6FD2948-3F2C-44FB-AAF2-64A76BF9890C}">
      <dgm:prSet/>
      <dgm:spPr/>
      <dgm:t>
        <a:bodyPr/>
        <a:lstStyle/>
        <a:p>
          <a:endParaRPr lang="ru-RU"/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00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131409" custLinFactY="-47780" custLinFactNeighborX="33268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EA73A4D4-BC13-4F3E-8452-095C9FA8EE91}" type="pres">
      <dgm:prSet presAssocID="{B31D854C-CC5A-45E9-9B90-61653D031DF3}" presName="aNode" presStyleLbl="fgAcc1" presStyleIdx="1" presStyleCnt="4" custScaleX="114441" custScaleY="113372" custLinFactY="280118" custLinFactNeighborX="59439" custLinFactNeighborY="300000">
        <dgm:presLayoutVars>
          <dgm:bulletEnabled val="1"/>
        </dgm:presLayoutVars>
      </dgm:prSet>
      <dgm:spPr/>
    </dgm:pt>
    <dgm:pt modelId="{73F9907D-D39B-486D-A3EB-C9563B4100CD}" type="pres">
      <dgm:prSet presAssocID="{B31D854C-CC5A-45E9-9B90-61653D031DF3}" presName="aSpace" presStyleCnt="0"/>
      <dgm:spPr/>
    </dgm:pt>
    <dgm:pt modelId="{650F88D6-EEB9-4045-A693-AC0AA4B4CAB4}" type="pres">
      <dgm:prSet presAssocID="{E0B8C466-F3D9-4B2E-961F-34B9FFF05D8B}" presName="aNode" presStyleLbl="fgAcc1" presStyleIdx="2" presStyleCnt="4" custScaleX="130550" custScaleY="126845" custLinFactNeighborX="52735" custLinFactNeighborY="68865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45722" custScaleY="132865" custLinFactY="-273012" custLinFactNeighborX="46233" custLinFactNeighborY="-300000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5F78E60-2528-4C16-8F86-EFF060DA57D9}" type="presOf" srcId="{B31D854C-CC5A-45E9-9B90-61653D031DF3}" destId="{EA73A4D4-BC13-4F3E-8452-095C9FA8EE91}" srcOrd="0" destOrd="0" presId="urn:microsoft.com/office/officeart/2005/8/layout/pyramid2"/>
    <dgm:cxn modelId="{79BD3665-9576-4FCA-A967-BFB669D060FC}" srcId="{DC9C792B-83AC-4FA8-8028-218A199FEA71}" destId="{E0B8C466-F3D9-4B2E-961F-34B9FFF05D8B}" srcOrd="2" destOrd="0" parTransId="{26CC1DF9-1E26-427A-AC9C-EB2FC596D9AB}" sibTransId="{9D248B0C-0FE3-4E3D-B3DF-0F31704C0ED4}"/>
    <dgm:cxn modelId="{B6FD2948-3F2C-44FB-AAF2-64A76BF9890C}" srcId="{DC9C792B-83AC-4FA8-8028-218A199FEA71}" destId="{B31D854C-CC5A-45E9-9B90-61653D031DF3}" srcOrd="1" destOrd="0" parTransId="{D591F334-4F0D-476F-8B39-C75525571520}" sibTransId="{0E6F6770-EA54-4608-ACC5-F30C397527B1}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E9BDEC59-7819-4946-9026-1C0F146F2839}" type="presParOf" srcId="{16C8876C-D0AD-4E3B-9294-E780630D6470}" destId="{EA73A4D4-BC13-4F3E-8452-095C9FA8EE91}" srcOrd="2" destOrd="0" presId="urn:microsoft.com/office/officeart/2005/8/layout/pyramid2"/>
    <dgm:cxn modelId="{147E8CD7-2CE9-49D1-9D7D-B454A788B0EE}" type="presParOf" srcId="{16C8876C-D0AD-4E3B-9294-E780630D6470}" destId="{73F9907D-D39B-486D-A3EB-C9563B4100CD}" srcOrd="3" destOrd="0" presId="urn:microsoft.com/office/officeart/2005/8/layout/pyramid2"/>
    <dgm:cxn modelId="{91970430-8D19-4603-8A29-FCD10060DA60}" type="presParOf" srcId="{16C8876C-D0AD-4E3B-9294-E780630D6470}" destId="{650F88D6-EEB9-4045-A693-AC0AA4B4CAB4}" srcOrd="4" destOrd="0" presId="urn:microsoft.com/office/officeart/2005/8/layout/pyramid2"/>
    <dgm:cxn modelId="{4A32D45F-1AD1-4754-B5B3-06E3F3958F29}" type="presParOf" srcId="{16C8876C-D0AD-4E3B-9294-E780630D6470}" destId="{9BB0CFF8-8F6C-4DE7-81A2-F2D32503E854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1 399 земельных участков категории земель лесного фонда. Данное количество составило менее 1% от совокупного объема земельных участков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120AA-6ECB-4560-B641-27EED6B4888F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339,38 млрд. руб.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результате проведенной государственной кадастровой оценки Учреждением в 2020 году средний удельный показатель кадастровой стоимости земель лесного фонда составляет 1,25 руб. что в 6 раз выше ранее действовавшей стоимости. 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D854C-CC5A-45E9-9B90-61653D031DF3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 лесного фонда увеличилась на 281 827,7 млн. руб. или в 5,9 раз.</a:t>
          </a:r>
        </a:p>
      </dgm:t>
    </dgm:pt>
    <dgm:pt modelId="{D591F334-4F0D-476F-8B39-C75525571520}" type="parTrans" cxnId="{B6FD2948-3F2C-44FB-AAF2-64A76BF989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F6770-EA54-4608-ACC5-F30C397527B1}" type="sibTrans" cxnId="{B6FD2948-3F2C-44FB-AAF2-64A76BF989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00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131409" custLinFactY="-47780" custLinFactNeighborX="33268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EA73A4D4-BC13-4F3E-8452-095C9FA8EE91}" type="pres">
      <dgm:prSet presAssocID="{B31D854C-CC5A-45E9-9B90-61653D031DF3}" presName="aNode" presStyleLbl="fgAcc1" presStyleIdx="1" presStyleCnt="4" custScaleX="117827" custScaleY="133557" custLinFactY="280033" custLinFactNeighborX="61132" custLinFactNeighborY="300000">
        <dgm:presLayoutVars>
          <dgm:bulletEnabled val="1"/>
        </dgm:presLayoutVars>
      </dgm:prSet>
      <dgm:spPr/>
    </dgm:pt>
    <dgm:pt modelId="{73F9907D-D39B-486D-A3EB-C9563B4100CD}" type="pres">
      <dgm:prSet presAssocID="{B31D854C-CC5A-45E9-9B90-61653D031DF3}" presName="aSpace" presStyleCnt="0"/>
      <dgm:spPr/>
    </dgm:pt>
    <dgm:pt modelId="{650F88D6-EEB9-4045-A693-AC0AA4B4CAB4}" type="pres">
      <dgm:prSet presAssocID="{E0B8C466-F3D9-4B2E-961F-34B9FFF05D8B}" presName="aNode" presStyleLbl="fgAcc1" presStyleIdx="2" presStyleCnt="4" custScaleX="141390" custScaleY="148523" custLinFactY="-2612" custLinFactNeighborX="48875" custLinFactNeighborY="-1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60145" custScaleY="132865" custLinFactY="-300000" custLinFactNeighborX="39022" custLinFactNeighborY="-343549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5F78E60-2528-4C16-8F86-EFF060DA57D9}" type="presOf" srcId="{B31D854C-CC5A-45E9-9B90-61653D031DF3}" destId="{EA73A4D4-BC13-4F3E-8452-095C9FA8EE91}" srcOrd="0" destOrd="0" presId="urn:microsoft.com/office/officeart/2005/8/layout/pyramid2"/>
    <dgm:cxn modelId="{79BD3665-9576-4FCA-A967-BFB669D060FC}" srcId="{DC9C792B-83AC-4FA8-8028-218A199FEA71}" destId="{E0B8C466-F3D9-4B2E-961F-34B9FFF05D8B}" srcOrd="2" destOrd="0" parTransId="{26CC1DF9-1E26-427A-AC9C-EB2FC596D9AB}" sibTransId="{9D248B0C-0FE3-4E3D-B3DF-0F31704C0ED4}"/>
    <dgm:cxn modelId="{B6FD2948-3F2C-44FB-AAF2-64A76BF9890C}" srcId="{DC9C792B-83AC-4FA8-8028-218A199FEA71}" destId="{B31D854C-CC5A-45E9-9B90-61653D031DF3}" srcOrd="1" destOrd="0" parTransId="{D591F334-4F0D-476F-8B39-C75525571520}" sibTransId="{0E6F6770-EA54-4608-ACC5-F30C397527B1}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E9BDEC59-7819-4946-9026-1C0F146F2839}" type="presParOf" srcId="{16C8876C-D0AD-4E3B-9294-E780630D6470}" destId="{EA73A4D4-BC13-4F3E-8452-095C9FA8EE91}" srcOrd="2" destOrd="0" presId="urn:microsoft.com/office/officeart/2005/8/layout/pyramid2"/>
    <dgm:cxn modelId="{147E8CD7-2CE9-49D1-9D7D-B454A788B0EE}" type="presParOf" srcId="{16C8876C-D0AD-4E3B-9294-E780630D6470}" destId="{73F9907D-D39B-486D-A3EB-C9563B4100CD}" srcOrd="3" destOrd="0" presId="urn:microsoft.com/office/officeart/2005/8/layout/pyramid2"/>
    <dgm:cxn modelId="{91970430-8D19-4603-8A29-FCD10060DA60}" type="presParOf" srcId="{16C8876C-D0AD-4E3B-9294-E780630D6470}" destId="{650F88D6-EEB9-4045-A693-AC0AA4B4CAB4}" srcOrd="4" destOrd="0" presId="urn:microsoft.com/office/officeart/2005/8/layout/pyramid2"/>
    <dgm:cxn modelId="{4A32D45F-1AD1-4754-B5B3-06E3F3958F29}" type="presParOf" srcId="{16C8876C-D0AD-4E3B-9294-E780630D6470}" destId="{9BB0CFF8-8F6C-4DE7-81A2-F2D32503E854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9C792B-83AC-4FA8-8028-218A199FEA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3E7AF4-882C-47E0-B10F-9B75CC97EA87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 в 2020 году, включено 43 земельных участка категории земель запаса. Данное количество составило менее 1% от совокупного объема земельных участков, подлежащих оценке.</a:t>
          </a:r>
        </a:p>
      </dgm:t>
    </dgm:pt>
    <dgm:pt modelId="{BD431222-D8F1-4539-B7E0-76F63B5767CA}" type="parTrans" cxnId="{B900EEAC-70FF-42C2-A837-A17BB431AC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B3F36-BAD9-42CE-97BA-D04F59ACEC9C}" type="sibTrans" cxnId="{B900EEAC-70FF-42C2-A837-A17BB431AC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D4734-BB66-44E6-B157-B05346DCC4C4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кадастровая стоимость 43 земельных участков, входящих в категорию «Земли запаса» на 01.01.2020г. составляет 65,801 млн. руб. При этом в перечне и в публичной кадастровой карте отсутствует ранее утвержденная кадастровая стоимость у 21 земельного участка.</a:t>
          </a:r>
        </a:p>
      </dgm:t>
    </dgm:pt>
    <dgm:pt modelId="{91B34259-FAA8-480E-A6FA-E38EAC4A07D9}" type="parTrans" cxnId="{E8162BDF-D089-4628-B65A-A412022361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5F1316-C526-4789-B31C-7441059C6AA7}" type="sibTrans" cxnId="{E8162BDF-D089-4628-B65A-A412022361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120AA-6ECB-4560-B641-27EED6B4888F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Анализ имеющихся данных по земельным участкам запаса показывает, что утвержденная и принятая к учету общая кадастровая стоимость составляет 10,811 млн. руб., что на -83,5% меньше, чем полученные стоимости на 01.01.2020г.</a:t>
          </a:r>
        </a:p>
      </dgm:t>
    </dgm:pt>
    <dgm:pt modelId="{52E69391-81B8-4D69-9774-F316960C0D95}" type="parTrans" cxnId="{B1429EDB-673D-4A2A-A085-2700CFC81F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3FCC65-7F33-4573-87FC-E186A3F41FD1}" type="sibTrans" cxnId="{B1429EDB-673D-4A2A-A085-2700CFC81F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8C466-F3D9-4B2E-961F-34B9FFF05D8B}">
      <dgm:prSet phldrT="[Текст]" custT="1"/>
      <dgm:spPr/>
      <dgm:t>
        <a:bodyPr/>
        <a:lstStyle/>
        <a:p>
          <a:pPr algn="just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 запаса увеличилась на 54 990,2 млн. руб.</a:t>
          </a:r>
        </a:p>
      </dgm:t>
    </dgm:pt>
    <dgm:pt modelId="{26CC1DF9-1E26-427A-AC9C-EB2FC596D9AB}" type="parTrans" cxnId="{79BD3665-9576-4FCA-A967-BFB669D060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248B0C-0FE3-4E3D-B3DF-0F31704C0ED4}" type="sibTrans" cxnId="{79BD3665-9576-4FCA-A967-BFB669D060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964D6-2258-496A-996F-7EDE4E2FB6EE}" type="pres">
      <dgm:prSet presAssocID="{DC9C792B-83AC-4FA8-8028-218A199FEA71}" presName="compositeShape" presStyleCnt="0">
        <dgm:presLayoutVars>
          <dgm:dir/>
          <dgm:resizeHandles/>
        </dgm:presLayoutVars>
      </dgm:prSet>
      <dgm:spPr/>
    </dgm:pt>
    <dgm:pt modelId="{8DDC89AE-73B6-47F3-9DE1-E281E9346838}" type="pres">
      <dgm:prSet presAssocID="{DC9C792B-83AC-4FA8-8028-218A199FEA71}" presName="pyramid" presStyleLbl="node1" presStyleIdx="0" presStyleCnt="1" custLinFactNeighborX="-29696" custLinFactNeighborY="-140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C8876C-D0AD-4E3B-9294-E780630D6470}" type="pres">
      <dgm:prSet presAssocID="{DC9C792B-83AC-4FA8-8028-218A199FEA71}" presName="theList" presStyleCnt="0"/>
      <dgm:spPr/>
    </dgm:pt>
    <dgm:pt modelId="{A3536FA3-98A1-4BF4-A0CB-35CD53D65451}" type="pres">
      <dgm:prSet presAssocID="{043E7AF4-882C-47E0-B10F-9B75CC97EA87}" presName="aNode" presStyleLbl="fgAcc1" presStyleIdx="0" presStyleCnt="4" custScaleX="172675" custScaleY="131409" custLinFactY="-47780" custLinFactNeighborX="33268" custLinFactNeighborY="-100000">
        <dgm:presLayoutVars>
          <dgm:bulletEnabled val="1"/>
        </dgm:presLayoutVars>
      </dgm:prSet>
      <dgm:spPr/>
    </dgm:pt>
    <dgm:pt modelId="{49B20E6F-4522-47B3-B4BA-96085B61B073}" type="pres">
      <dgm:prSet presAssocID="{043E7AF4-882C-47E0-B10F-9B75CC97EA87}" presName="aSpace" presStyleCnt="0"/>
      <dgm:spPr/>
    </dgm:pt>
    <dgm:pt modelId="{650F88D6-EEB9-4045-A693-AC0AA4B4CAB4}" type="pres">
      <dgm:prSet presAssocID="{E0B8C466-F3D9-4B2E-961F-34B9FFF05D8B}" presName="aNode" presStyleLbl="fgAcc1" presStyleIdx="1" presStyleCnt="4" custScaleX="130550" custScaleY="115245" custLinFactY="255619" custLinFactNeighborX="53070" custLinFactNeighborY="300000">
        <dgm:presLayoutVars>
          <dgm:bulletEnabled val="1"/>
        </dgm:presLayoutVars>
      </dgm:prSet>
      <dgm:spPr/>
    </dgm:pt>
    <dgm:pt modelId="{9BB0CFF8-8F6C-4DE7-81A2-F2D32503E854}" type="pres">
      <dgm:prSet presAssocID="{E0B8C466-F3D9-4B2E-961F-34B9FFF05D8B}" presName="aSpace" presStyleCnt="0"/>
      <dgm:spPr/>
    </dgm:pt>
    <dgm:pt modelId="{F81F1127-43EF-4DDB-90AB-826131BF47CF}" type="pres">
      <dgm:prSet presAssocID="{1F9D4734-BB66-44E6-B157-B05346DCC4C4}" presName="aNode" presStyleLbl="fgAcc1" presStyleIdx="2" presStyleCnt="4" custScaleX="168966" custScaleY="121521" custLinFactY="-143408" custLinFactNeighborX="36221" custLinFactNeighborY="-200000">
        <dgm:presLayoutVars>
          <dgm:bulletEnabled val="1"/>
        </dgm:presLayoutVars>
      </dgm:prSet>
      <dgm:spPr/>
    </dgm:pt>
    <dgm:pt modelId="{0E0254D2-275E-4114-A6AE-42689D1CBAA8}" type="pres">
      <dgm:prSet presAssocID="{1F9D4734-BB66-44E6-B157-B05346DCC4C4}" presName="aSpace" presStyleCnt="0"/>
      <dgm:spPr/>
    </dgm:pt>
    <dgm:pt modelId="{19524865-6233-4BB6-B807-120BC1DE2058}" type="pres">
      <dgm:prSet presAssocID="{1C0120AA-6ECB-4560-B641-27EED6B4888F}" presName="aNode" presStyleLbl="fgAcc1" presStyleIdx="3" presStyleCnt="4" custScaleX="144041" custScaleY="132865" custLinFactY="-115922" custLinFactNeighborX="47797" custLinFactNeighborY="-200000">
        <dgm:presLayoutVars>
          <dgm:bulletEnabled val="1"/>
        </dgm:presLayoutVars>
      </dgm:prSet>
      <dgm:spPr/>
    </dgm:pt>
    <dgm:pt modelId="{80E17230-E4A4-40D2-A096-A69177125F89}" type="pres">
      <dgm:prSet presAssocID="{1C0120AA-6ECB-4560-B641-27EED6B4888F}" presName="aSpace" presStyleCnt="0"/>
      <dgm:spPr/>
    </dgm:pt>
  </dgm:ptLst>
  <dgm:cxnLst>
    <dgm:cxn modelId="{75B3A63E-E19C-4083-8F19-C85DBA9101B7}" type="presOf" srcId="{DC9C792B-83AC-4FA8-8028-218A199FEA71}" destId="{712964D6-2258-496A-996F-7EDE4E2FB6EE}" srcOrd="0" destOrd="0" presId="urn:microsoft.com/office/officeart/2005/8/layout/pyramid2"/>
    <dgm:cxn modelId="{79BD3665-9576-4FCA-A967-BFB669D060FC}" srcId="{DC9C792B-83AC-4FA8-8028-218A199FEA71}" destId="{E0B8C466-F3D9-4B2E-961F-34B9FFF05D8B}" srcOrd="1" destOrd="0" parTransId="{26CC1DF9-1E26-427A-AC9C-EB2FC596D9AB}" sibTransId="{9D248B0C-0FE3-4E3D-B3DF-0F31704C0ED4}"/>
    <dgm:cxn modelId="{30727782-5911-4F10-8E63-CEE0B5E15D14}" type="presOf" srcId="{1F9D4734-BB66-44E6-B157-B05346DCC4C4}" destId="{F81F1127-43EF-4DDB-90AB-826131BF47CF}" srcOrd="0" destOrd="0" presId="urn:microsoft.com/office/officeart/2005/8/layout/pyramid2"/>
    <dgm:cxn modelId="{B900EEAC-70FF-42C2-A837-A17BB431AC67}" srcId="{DC9C792B-83AC-4FA8-8028-218A199FEA71}" destId="{043E7AF4-882C-47E0-B10F-9B75CC97EA87}" srcOrd="0" destOrd="0" parTransId="{BD431222-D8F1-4539-B7E0-76F63B5767CA}" sibTransId="{713B3F36-BAD9-42CE-97BA-D04F59ACEC9C}"/>
    <dgm:cxn modelId="{4BEABBB6-2EDE-466C-B367-34A97E4433D9}" type="presOf" srcId="{E0B8C466-F3D9-4B2E-961F-34B9FFF05D8B}" destId="{650F88D6-EEB9-4045-A693-AC0AA4B4CAB4}" srcOrd="0" destOrd="0" presId="urn:microsoft.com/office/officeart/2005/8/layout/pyramid2"/>
    <dgm:cxn modelId="{890B65CD-3793-46A1-A571-7B819C9C408A}" type="presOf" srcId="{043E7AF4-882C-47E0-B10F-9B75CC97EA87}" destId="{A3536FA3-98A1-4BF4-A0CB-35CD53D65451}" srcOrd="0" destOrd="0" presId="urn:microsoft.com/office/officeart/2005/8/layout/pyramid2"/>
    <dgm:cxn modelId="{B1429EDB-673D-4A2A-A085-2700CFC81FA4}" srcId="{DC9C792B-83AC-4FA8-8028-218A199FEA71}" destId="{1C0120AA-6ECB-4560-B641-27EED6B4888F}" srcOrd="3" destOrd="0" parTransId="{52E69391-81B8-4D69-9774-F316960C0D95}" sibTransId="{2B3FCC65-7F33-4573-87FC-E186A3F41FD1}"/>
    <dgm:cxn modelId="{E8162BDF-D089-4628-B65A-A412022361E0}" srcId="{DC9C792B-83AC-4FA8-8028-218A199FEA71}" destId="{1F9D4734-BB66-44E6-B157-B05346DCC4C4}" srcOrd="2" destOrd="0" parTransId="{91B34259-FAA8-480E-A6FA-E38EAC4A07D9}" sibTransId="{195F1316-C526-4789-B31C-7441059C6AA7}"/>
    <dgm:cxn modelId="{7CD2B8E2-174D-48F5-9187-B4D468254982}" type="presOf" srcId="{1C0120AA-6ECB-4560-B641-27EED6B4888F}" destId="{19524865-6233-4BB6-B807-120BC1DE2058}" srcOrd="0" destOrd="0" presId="urn:microsoft.com/office/officeart/2005/8/layout/pyramid2"/>
    <dgm:cxn modelId="{06CF58F9-97BC-4553-8CAE-FF36C540CB03}" type="presParOf" srcId="{712964D6-2258-496A-996F-7EDE4E2FB6EE}" destId="{8DDC89AE-73B6-47F3-9DE1-E281E9346838}" srcOrd="0" destOrd="0" presId="urn:microsoft.com/office/officeart/2005/8/layout/pyramid2"/>
    <dgm:cxn modelId="{ABC2207C-C60A-4840-ABC7-87ACE1155256}" type="presParOf" srcId="{712964D6-2258-496A-996F-7EDE4E2FB6EE}" destId="{16C8876C-D0AD-4E3B-9294-E780630D6470}" srcOrd="1" destOrd="0" presId="urn:microsoft.com/office/officeart/2005/8/layout/pyramid2"/>
    <dgm:cxn modelId="{AFD2C7F1-9806-4B80-AFF9-360BC97F651D}" type="presParOf" srcId="{16C8876C-D0AD-4E3B-9294-E780630D6470}" destId="{A3536FA3-98A1-4BF4-A0CB-35CD53D65451}" srcOrd="0" destOrd="0" presId="urn:microsoft.com/office/officeart/2005/8/layout/pyramid2"/>
    <dgm:cxn modelId="{4C740F52-AB5D-448A-BFEC-59991D2642B3}" type="presParOf" srcId="{16C8876C-D0AD-4E3B-9294-E780630D6470}" destId="{49B20E6F-4522-47B3-B4BA-96085B61B073}" srcOrd="1" destOrd="0" presId="urn:microsoft.com/office/officeart/2005/8/layout/pyramid2"/>
    <dgm:cxn modelId="{91970430-8D19-4603-8A29-FCD10060DA60}" type="presParOf" srcId="{16C8876C-D0AD-4E3B-9294-E780630D6470}" destId="{650F88D6-EEB9-4045-A693-AC0AA4B4CAB4}" srcOrd="2" destOrd="0" presId="urn:microsoft.com/office/officeart/2005/8/layout/pyramid2"/>
    <dgm:cxn modelId="{4A32D45F-1AD1-4754-B5B3-06E3F3958F29}" type="presParOf" srcId="{16C8876C-D0AD-4E3B-9294-E780630D6470}" destId="{9BB0CFF8-8F6C-4DE7-81A2-F2D32503E854}" srcOrd="3" destOrd="0" presId="urn:microsoft.com/office/officeart/2005/8/layout/pyramid2"/>
    <dgm:cxn modelId="{B3867A91-FBE5-4FBE-BFEF-9F4221F6BE1C}" type="presParOf" srcId="{16C8876C-D0AD-4E3B-9294-E780630D6470}" destId="{F81F1127-43EF-4DDB-90AB-826131BF47CF}" srcOrd="4" destOrd="0" presId="urn:microsoft.com/office/officeart/2005/8/layout/pyramid2"/>
    <dgm:cxn modelId="{2CFC591B-8520-4D00-978C-427D30FD5BDE}" type="presParOf" srcId="{16C8876C-D0AD-4E3B-9294-E780630D6470}" destId="{0E0254D2-275E-4114-A6AE-42689D1CBAA8}" srcOrd="5" destOrd="0" presId="urn:microsoft.com/office/officeart/2005/8/layout/pyramid2"/>
    <dgm:cxn modelId="{C5DB9EB2-FD9C-4FBB-A90B-FEF11CF937DB}" type="presParOf" srcId="{16C8876C-D0AD-4E3B-9294-E780630D6470}" destId="{19524865-6233-4BB6-B807-120BC1DE2058}" srcOrd="6" destOrd="0" presId="urn:microsoft.com/office/officeart/2005/8/layout/pyramid2"/>
    <dgm:cxn modelId="{0063AF9A-BCA2-4C39-B4A8-CFFB624E6934}" type="presParOf" srcId="{16C8876C-D0AD-4E3B-9294-E780630D6470}" destId="{80E17230-E4A4-40D2-A096-A69177125F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24347-958D-4D0C-BAC3-CDE3D1520295}">
      <dsp:nvSpPr>
        <dsp:cNvPr id="0" name=""/>
        <dsp:cNvSpPr/>
      </dsp:nvSpPr>
      <dsp:spPr>
        <a:xfrm>
          <a:off x="0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 лесного фонда на 281 млрд. рублей</a:t>
          </a:r>
        </a:p>
      </dsp:txBody>
      <dsp:txXfrm>
        <a:off x="0" y="1356359"/>
        <a:ext cx="2688282" cy="1356360"/>
      </dsp:txXfrm>
    </dsp:sp>
    <dsp:sp modelId="{DBE18A5E-8899-4785-9D78-363249FAD02A}">
      <dsp:nvSpPr>
        <dsp:cNvPr id="0" name=""/>
        <dsp:cNvSpPr/>
      </dsp:nvSpPr>
      <dsp:spPr>
        <a:xfrm>
          <a:off x="874440" y="215649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CE15D-AE23-40FB-A743-6468D83E4B31}">
      <dsp:nvSpPr>
        <dsp:cNvPr id="0" name=""/>
        <dsp:cNvSpPr/>
      </dsp:nvSpPr>
      <dsp:spPr>
        <a:xfrm>
          <a:off x="2770658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земель водного фонда на 336 млн. рублей</a:t>
          </a:r>
        </a:p>
      </dsp:txBody>
      <dsp:txXfrm>
        <a:off x="2770658" y="1356359"/>
        <a:ext cx="2688282" cy="1356360"/>
      </dsp:txXfrm>
    </dsp:sp>
    <dsp:sp modelId="{A942D204-31AC-4E73-B63C-8CC5180C0971}">
      <dsp:nvSpPr>
        <dsp:cNvPr id="0" name=""/>
        <dsp:cNvSpPr/>
      </dsp:nvSpPr>
      <dsp:spPr>
        <a:xfrm>
          <a:off x="3550215" y="203453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6FC14-8819-41CE-8A1F-006B718F9610}">
      <dsp:nvSpPr>
        <dsp:cNvPr id="0" name=""/>
        <dsp:cNvSpPr/>
      </dsp:nvSpPr>
      <dsp:spPr>
        <a:xfrm>
          <a:off x="5539589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земель запаса на 55 млн. рублей</a:t>
          </a:r>
        </a:p>
      </dsp:txBody>
      <dsp:txXfrm>
        <a:off x="5539589" y="1356359"/>
        <a:ext cx="2688282" cy="1356360"/>
      </dsp:txXfrm>
    </dsp:sp>
    <dsp:sp modelId="{F31A5046-A2FD-4218-BDF6-913BA8BFC76B}">
      <dsp:nvSpPr>
        <dsp:cNvPr id="0" name=""/>
        <dsp:cNvSpPr/>
      </dsp:nvSpPr>
      <dsp:spPr>
        <a:xfrm>
          <a:off x="6319146" y="203453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17CC6-1164-4B2B-888F-4020D132E32A}">
      <dsp:nvSpPr>
        <dsp:cNvPr id="0" name=""/>
        <dsp:cNvSpPr/>
      </dsp:nvSpPr>
      <dsp:spPr>
        <a:xfrm>
          <a:off x="329183" y="2712720"/>
          <a:ext cx="7571232" cy="508635"/>
        </a:xfrm>
        <a:prstGeom prst="leftRightArrow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0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312382" y="58511"/>
          <a:ext cx="5172536" cy="878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	85 621 земельных участков категории земель сельскохозяйственного назначения, что составляет 19,6% от совокупного объема земельных участков</a:t>
          </a:r>
        </a:p>
      </dsp:txBody>
      <dsp:txXfrm>
        <a:off x="3355283" y="101412"/>
        <a:ext cx="5086734" cy="793027"/>
      </dsp:txXfrm>
    </dsp:sp>
    <dsp:sp modelId="{650F88D6-EEB9-4045-A693-AC0AA4B4CAB4}">
      <dsp:nvSpPr>
        <dsp:cNvPr id="0" name=""/>
        <dsp:cNvSpPr/>
      </dsp:nvSpPr>
      <dsp:spPr>
        <a:xfrm>
          <a:off x="4536492" y="3384379"/>
          <a:ext cx="3910668" cy="770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динамика кадастровой стоимости земель сельскохозяйственного назначения показывает снижение кадастровой стоимости земельных участков на сумму      1 322,1 млн. руб., или в 1,02 раза</a:t>
          </a:r>
        </a:p>
      </dsp:txBody>
      <dsp:txXfrm>
        <a:off x="4574116" y="3422003"/>
        <a:ext cx="3835420" cy="695480"/>
      </dsp:txXfrm>
    </dsp:sp>
    <dsp:sp modelId="{F81F1127-43EF-4DDB-90AB-826131BF47CF}">
      <dsp:nvSpPr>
        <dsp:cNvPr id="0" name=""/>
        <dsp:cNvSpPr/>
      </dsp:nvSpPr>
      <dsp:spPr>
        <a:xfrm>
          <a:off x="3456393" y="1152131"/>
          <a:ext cx="5061431" cy="8127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 1 января 2020 года суммарная величина кадастровой стоимости земельных участков, включенных в перечень земельных участков, подлежащих оценке, составляла 59 180,2 млн. руб.</a:t>
          </a:r>
        </a:p>
      </dsp:txBody>
      <dsp:txXfrm>
        <a:off x="3496066" y="1191804"/>
        <a:ext cx="4982085" cy="733355"/>
      </dsp:txXfrm>
    </dsp:sp>
    <dsp:sp modelId="{19524865-6233-4BB6-B807-120BC1DE2058}">
      <dsp:nvSpPr>
        <dsp:cNvPr id="0" name=""/>
        <dsp:cNvSpPr/>
      </dsp:nvSpPr>
      <dsp:spPr>
        <a:xfrm>
          <a:off x="4176474" y="2232249"/>
          <a:ext cx="4314795" cy="8885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сельскохозяйственного назначения по сравнению с 2012 годом возросло с 36 654 до 85 621 единиц, то есть на 48 967 единиц или 133,6%.</a:t>
          </a:r>
        </a:p>
      </dsp:txBody>
      <dsp:txXfrm>
        <a:off x="4219850" y="2275625"/>
        <a:ext cx="4228043" cy="8018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D98A4-0B3E-4AFF-8EBE-2DE844990C6F}">
      <dsp:nvSpPr>
        <dsp:cNvPr id="0" name=""/>
        <dsp:cNvSpPr/>
      </dsp:nvSpPr>
      <dsp:spPr>
        <a:xfrm rot="16200000">
          <a:off x="-933911" y="1703185"/>
          <a:ext cx="2562287" cy="379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554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-933911" y="1703185"/>
        <a:ext cx="2562287" cy="379337"/>
      </dsp:txXfrm>
    </dsp:sp>
    <dsp:sp modelId="{FAA63921-0658-4E92-833E-484D5CE4FC17}">
      <dsp:nvSpPr>
        <dsp:cNvPr id="0" name=""/>
        <dsp:cNvSpPr/>
      </dsp:nvSpPr>
      <dsp:spPr>
        <a:xfrm>
          <a:off x="553216" y="231082"/>
          <a:ext cx="2017930" cy="169495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34554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органов местного самоуправления – 1 замечание         (5 земельных участков)</a:t>
          </a:r>
        </a:p>
      </dsp:txBody>
      <dsp:txXfrm>
        <a:off x="553216" y="231082"/>
        <a:ext cx="2017930" cy="1694953"/>
      </dsp:txXfrm>
    </dsp:sp>
    <dsp:sp modelId="{211AEC98-2F0D-4387-85EA-51DFE29B4281}">
      <dsp:nvSpPr>
        <dsp:cNvPr id="0" name=""/>
        <dsp:cNvSpPr/>
      </dsp:nvSpPr>
      <dsp:spPr>
        <a:xfrm>
          <a:off x="1652341" y="2397151"/>
          <a:ext cx="1196611" cy="758674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18C67-B478-4C93-98F8-43204CCD5E6F}">
      <dsp:nvSpPr>
        <dsp:cNvPr id="0" name=""/>
        <dsp:cNvSpPr/>
      </dsp:nvSpPr>
      <dsp:spPr>
        <a:xfrm rot="16200000">
          <a:off x="2204320" y="1703185"/>
          <a:ext cx="2562287" cy="379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554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2204320" y="1703185"/>
        <a:ext cx="2562287" cy="379337"/>
      </dsp:txXfrm>
    </dsp:sp>
    <dsp:sp modelId="{732BF347-9284-4A6C-A2EB-6358B46FE25E}">
      <dsp:nvSpPr>
        <dsp:cNvPr id="0" name=""/>
        <dsp:cNvSpPr/>
      </dsp:nvSpPr>
      <dsp:spPr>
        <a:xfrm>
          <a:off x="5400606" y="324388"/>
          <a:ext cx="1889500" cy="167371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34554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 – 15 замечаний (77 земельных участков)</a:t>
          </a:r>
        </a:p>
      </dsp:txBody>
      <dsp:txXfrm>
        <a:off x="5400606" y="324388"/>
        <a:ext cx="1889500" cy="1673711"/>
      </dsp:txXfrm>
    </dsp:sp>
    <dsp:sp modelId="{0EABC92D-B2DC-474A-BE69-907EE8B5D9F9}">
      <dsp:nvSpPr>
        <dsp:cNvPr id="0" name=""/>
        <dsp:cNvSpPr/>
      </dsp:nvSpPr>
      <dsp:spPr>
        <a:xfrm>
          <a:off x="3925947" y="345461"/>
          <a:ext cx="1365484" cy="758674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FFECF-5FEC-453F-B2C3-7CA61A90448A}">
      <dsp:nvSpPr>
        <dsp:cNvPr id="0" name=""/>
        <dsp:cNvSpPr/>
      </dsp:nvSpPr>
      <dsp:spPr>
        <a:xfrm rot="16200000" flipH="1" flipV="1">
          <a:off x="4353908" y="1840705"/>
          <a:ext cx="96828" cy="169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554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 rot="-10800000">
        <a:off x="4353908" y="1840705"/>
        <a:ext cx="96828" cy="169241"/>
      </dsp:txXfrm>
    </dsp:sp>
    <dsp:sp modelId="{5BA9328D-7918-4C60-B5F3-BDDD333523B7}">
      <dsp:nvSpPr>
        <dsp:cNvPr id="0" name=""/>
        <dsp:cNvSpPr/>
      </dsp:nvSpPr>
      <dsp:spPr>
        <a:xfrm>
          <a:off x="3087695" y="328918"/>
          <a:ext cx="1889500" cy="164980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34554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физических лиц - 12 замечаний (20 земельных участков)</a:t>
          </a:r>
        </a:p>
      </dsp:txBody>
      <dsp:txXfrm>
        <a:off x="3087695" y="328918"/>
        <a:ext cx="1889500" cy="1649805"/>
      </dsp:txXfrm>
    </dsp:sp>
    <dsp:sp modelId="{D909C983-440D-43F4-ADFA-B6BDCBDC0167}">
      <dsp:nvSpPr>
        <dsp:cNvPr id="0" name=""/>
        <dsp:cNvSpPr/>
      </dsp:nvSpPr>
      <dsp:spPr>
        <a:xfrm flipH="1" flipV="1">
          <a:off x="6080734" y="2139551"/>
          <a:ext cx="154913" cy="71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D98A4-0B3E-4AFF-8EBE-2DE844990C6F}">
      <dsp:nvSpPr>
        <dsp:cNvPr id="0" name=""/>
        <dsp:cNvSpPr/>
      </dsp:nvSpPr>
      <dsp:spPr>
        <a:xfrm rot="16200000">
          <a:off x="-790763" y="1733931"/>
          <a:ext cx="2730786" cy="28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967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-790763" y="1733931"/>
        <a:ext cx="2730786" cy="283093"/>
      </dsp:txXfrm>
    </dsp:sp>
    <dsp:sp modelId="{FAA63921-0658-4E92-833E-484D5CE4FC17}">
      <dsp:nvSpPr>
        <dsp:cNvPr id="0" name=""/>
        <dsp:cNvSpPr/>
      </dsp:nvSpPr>
      <dsp:spPr>
        <a:xfrm>
          <a:off x="276829" y="360028"/>
          <a:ext cx="2307977" cy="214776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49673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обращениям физических и юридических лиц принято 106 обращений. Предоставлено разъяснений:87; отказано: 2; в работе:17</a:t>
          </a:r>
        </a:p>
      </dsp:txBody>
      <dsp:txXfrm>
        <a:off x="276829" y="360028"/>
        <a:ext cx="2307977" cy="2147763"/>
      </dsp:txXfrm>
    </dsp:sp>
    <dsp:sp modelId="{211AEC98-2F0D-4387-85EA-51DFE29B4281}">
      <dsp:nvSpPr>
        <dsp:cNvPr id="0" name=""/>
        <dsp:cNvSpPr/>
      </dsp:nvSpPr>
      <dsp:spPr>
        <a:xfrm>
          <a:off x="3085142" y="2395239"/>
          <a:ext cx="893012" cy="56618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18C67-B478-4C93-98F8-43204CCD5E6F}">
      <dsp:nvSpPr>
        <dsp:cNvPr id="0" name=""/>
        <dsp:cNvSpPr/>
      </dsp:nvSpPr>
      <dsp:spPr>
        <a:xfrm rot="16200000">
          <a:off x="1950702" y="1733931"/>
          <a:ext cx="2730786" cy="28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967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1950702" y="1733931"/>
        <a:ext cx="2730786" cy="283093"/>
      </dsp:txXfrm>
    </dsp:sp>
    <dsp:sp modelId="{732BF347-9284-4A6C-A2EB-6358B46FE25E}">
      <dsp:nvSpPr>
        <dsp:cNvPr id="0" name=""/>
        <dsp:cNvSpPr/>
      </dsp:nvSpPr>
      <dsp:spPr>
        <a:xfrm>
          <a:off x="3157148" y="504050"/>
          <a:ext cx="2017551" cy="175256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49673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заявлениям юридических лиц – произведен пересчет стоимости 287 земельных участков</a:t>
          </a:r>
        </a:p>
      </dsp:txBody>
      <dsp:txXfrm>
        <a:off x="3157148" y="504050"/>
        <a:ext cx="2017551" cy="1752563"/>
      </dsp:txXfrm>
    </dsp:sp>
    <dsp:sp modelId="{0EABC92D-B2DC-474A-BE69-907EE8B5D9F9}">
      <dsp:nvSpPr>
        <dsp:cNvPr id="0" name=""/>
        <dsp:cNvSpPr/>
      </dsp:nvSpPr>
      <dsp:spPr>
        <a:xfrm>
          <a:off x="3805221" y="2448273"/>
          <a:ext cx="1019040" cy="56618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FFECF-5FEC-453F-B2C3-7CA61A90448A}">
      <dsp:nvSpPr>
        <dsp:cNvPr id="0" name=""/>
        <dsp:cNvSpPr/>
      </dsp:nvSpPr>
      <dsp:spPr>
        <a:xfrm rot="16200000">
          <a:off x="4585195" y="1857666"/>
          <a:ext cx="2730786" cy="28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967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4585195" y="1857666"/>
        <a:ext cx="2730786" cy="283093"/>
      </dsp:txXfrm>
    </dsp:sp>
    <dsp:sp modelId="{5BA9328D-7918-4C60-B5F3-BDDD333523B7}">
      <dsp:nvSpPr>
        <dsp:cNvPr id="0" name=""/>
        <dsp:cNvSpPr/>
      </dsp:nvSpPr>
      <dsp:spPr>
        <a:xfrm>
          <a:off x="5507336" y="360044"/>
          <a:ext cx="2330341" cy="20565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49673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заявлениям физических лиц – произведен пересчет стоимости 6 381 земельных участков</a:t>
          </a:r>
        </a:p>
      </dsp:txBody>
      <dsp:txXfrm>
        <a:off x="5507336" y="360044"/>
        <a:ext cx="2330341" cy="2056527"/>
      </dsp:txXfrm>
    </dsp:sp>
    <dsp:sp modelId="{D909C983-440D-43F4-ADFA-B6BDCBDC0167}">
      <dsp:nvSpPr>
        <dsp:cNvPr id="0" name=""/>
        <dsp:cNvSpPr/>
      </dsp:nvSpPr>
      <dsp:spPr>
        <a:xfrm>
          <a:off x="4669315" y="2448273"/>
          <a:ext cx="1095521" cy="81365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D98A4-0B3E-4AFF-8EBE-2DE844990C6F}">
      <dsp:nvSpPr>
        <dsp:cNvPr id="0" name=""/>
        <dsp:cNvSpPr/>
      </dsp:nvSpPr>
      <dsp:spPr>
        <a:xfrm rot="16200000">
          <a:off x="-2021558" y="2940405"/>
          <a:ext cx="4775476" cy="41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593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>
        <a:off x="-2021558" y="2940405"/>
        <a:ext cx="4775476" cy="412263"/>
      </dsp:txXfrm>
    </dsp:sp>
    <dsp:sp modelId="{FAA63921-0658-4E92-833E-484D5CE4FC17}">
      <dsp:nvSpPr>
        <dsp:cNvPr id="0" name=""/>
        <dsp:cNvSpPr/>
      </dsp:nvSpPr>
      <dsp:spPr>
        <a:xfrm>
          <a:off x="1484952" y="3173614"/>
          <a:ext cx="2838687" cy="255134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63593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Сегмент 10  «Земли лесного фонда»  - ВРИ 10:010 – «Для заготовки древесины» - ВРИ по документу (согласно данных Росреестра).        УПКС = 1,65 руб. 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(Прибайкальский район)</a:t>
          </a:r>
        </a:p>
      </dsp:txBody>
      <dsp:txXfrm>
        <a:off x="1484952" y="3173614"/>
        <a:ext cx="2838687" cy="2551346"/>
      </dsp:txXfrm>
    </dsp:sp>
    <dsp:sp modelId="{211AEC98-2F0D-4387-85EA-51DFE29B4281}">
      <dsp:nvSpPr>
        <dsp:cNvPr id="0" name=""/>
        <dsp:cNvSpPr/>
      </dsp:nvSpPr>
      <dsp:spPr>
        <a:xfrm flipV="1">
          <a:off x="354286" y="3310873"/>
          <a:ext cx="541639" cy="77489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18C67-B478-4C93-98F8-43204CCD5E6F}">
      <dsp:nvSpPr>
        <dsp:cNvPr id="0" name=""/>
        <dsp:cNvSpPr/>
      </dsp:nvSpPr>
      <dsp:spPr>
        <a:xfrm rot="5400000" flipH="1">
          <a:off x="623648" y="3913812"/>
          <a:ext cx="180942" cy="438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593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623648" y="3913812"/>
        <a:ext cx="180942" cy="438569"/>
      </dsp:txXfrm>
    </dsp:sp>
    <dsp:sp modelId="{732BF347-9284-4A6C-A2EB-6358B46FE25E}">
      <dsp:nvSpPr>
        <dsp:cNvPr id="0" name=""/>
        <dsp:cNvSpPr/>
      </dsp:nvSpPr>
      <dsp:spPr>
        <a:xfrm>
          <a:off x="4992502" y="3172963"/>
          <a:ext cx="2834149" cy="259828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63593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Сегмент 6 «Земли населенных пунктов» - ВРИ 10:011 – «Заготовка древесины - под строительство цеха лесопиления» - ВРИ по документу (согласно данных Росреестра).        УПКС = 77,47 руб. 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(Прибайкальский район)</a:t>
          </a:r>
        </a:p>
      </dsp:txBody>
      <dsp:txXfrm>
        <a:off x="4992502" y="3172963"/>
        <a:ext cx="2834149" cy="2598289"/>
      </dsp:txXfrm>
    </dsp:sp>
    <dsp:sp modelId="{0EABC92D-B2DC-474A-BE69-907EE8B5D9F9}">
      <dsp:nvSpPr>
        <dsp:cNvPr id="0" name=""/>
        <dsp:cNvSpPr/>
      </dsp:nvSpPr>
      <dsp:spPr>
        <a:xfrm flipH="1" flipV="1">
          <a:off x="710788" y="2961826"/>
          <a:ext cx="209850" cy="148249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FFECF-5FEC-453F-B2C3-7CA61A90448A}">
      <dsp:nvSpPr>
        <dsp:cNvPr id="0" name=""/>
        <dsp:cNvSpPr/>
      </dsp:nvSpPr>
      <dsp:spPr>
        <a:xfrm rot="5400000" flipH="1">
          <a:off x="8188519" y="3327562"/>
          <a:ext cx="81374" cy="41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593" bIns="0" numCol="1" spcCol="1270" anchor="t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8188519" y="3327562"/>
        <a:ext cx="81374" cy="412263"/>
      </dsp:txXfrm>
    </dsp:sp>
    <dsp:sp modelId="{5BA9328D-7918-4C60-B5F3-BDDD333523B7}">
      <dsp:nvSpPr>
        <dsp:cNvPr id="0" name=""/>
        <dsp:cNvSpPr/>
      </dsp:nvSpPr>
      <dsp:spPr>
        <a:xfrm flipV="1">
          <a:off x="7921999" y="4345381"/>
          <a:ext cx="383164" cy="36370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9C983-440D-43F4-ADFA-B6BDCBDC0167}">
      <dsp:nvSpPr>
        <dsp:cNvPr id="0" name=""/>
        <dsp:cNvSpPr/>
      </dsp:nvSpPr>
      <dsp:spPr>
        <a:xfrm>
          <a:off x="0" y="330177"/>
          <a:ext cx="731280" cy="851801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24347-958D-4D0C-BAC3-CDE3D1520295}">
      <dsp:nvSpPr>
        <dsp:cNvPr id="0" name=""/>
        <dsp:cNvSpPr/>
      </dsp:nvSpPr>
      <dsp:spPr>
        <a:xfrm>
          <a:off x="0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земли населенных пунктов на 90 млрд. рублей</a:t>
          </a:r>
        </a:p>
      </dsp:txBody>
      <dsp:txXfrm>
        <a:off x="0" y="1356360"/>
        <a:ext cx="2688282" cy="1356360"/>
      </dsp:txXfrm>
    </dsp:sp>
    <dsp:sp modelId="{DBE18A5E-8899-4785-9D78-363249FAD02A}">
      <dsp:nvSpPr>
        <dsp:cNvPr id="0" name=""/>
        <dsp:cNvSpPr/>
      </dsp:nvSpPr>
      <dsp:spPr>
        <a:xfrm>
          <a:off x="874440" y="215649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CE15D-AE23-40FB-A743-6468D83E4B31}">
      <dsp:nvSpPr>
        <dsp:cNvPr id="0" name=""/>
        <dsp:cNvSpPr/>
      </dsp:nvSpPr>
      <dsp:spPr>
        <a:xfrm>
          <a:off x="2770658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земли промышленности на 10 млрд. рублей</a:t>
          </a:r>
        </a:p>
      </dsp:txBody>
      <dsp:txXfrm>
        <a:off x="2770658" y="1356360"/>
        <a:ext cx="2688282" cy="1356360"/>
      </dsp:txXfrm>
    </dsp:sp>
    <dsp:sp modelId="{A942D204-31AC-4E73-B63C-8CC5180C0971}">
      <dsp:nvSpPr>
        <dsp:cNvPr id="0" name=""/>
        <dsp:cNvSpPr/>
      </dsp:nvSpPr>
      <dsp:spPr>
        <a:xfrm>
          <a:off x="3550215" y="203453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6FC14-8819-41CE-8A1F-006B718F9610}">
      <dsp:nvSpPr>
        <dsp:cNvPr id="0" name=""/>
        <dsp:cNvSpPr/>
      </dsp:nvSpPr>
      <dsp:spPr>
        <a:xfrm>
          <a:off x="5539589" y="0"/>
          <a:ext cx="2688282" cy="339090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Земли особо охраняемых территорий и объектов 36</a:t>
          </a:r>
          <a:r>
            <a:rPr lang="ru-RU" sz="19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млрд. рублей</a:t>
          </a:r>
        </a:p>
      </dsp:txBody>
      <dsp:txXfrm>
        <a:off x="5539589" y="1356360"/>
        <a:ext cx="2688282" cy="1356360"/>
      </dsp:txXfrm>
    </dsp:sp>
    <dsp:sp modelId="{F31A5046-A2FD-4218-BDF6-913BA8BFC76B}">
      <dsp:nvSpPr>
        <dsp:cNvPr id="0" name=""/>
        <dsp:cNvSpPr/>
      </dsp:nvSpPr>
      <dsp:spPr>
        <a:xfrm>
          <a:off x="6319146" y="203453"/>
          <a:ext cx="1129169" cy="11291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17CC6-1164-4B2B-888F-4020D132E32A}">
      <dsp:nvSpPr>
        <dsp:cNvPr id="0" name=""/>
        <dsp:cNvSpPr/>
      </dsp:nvSpPr>
      <dsp:spPr>
        <a:xfrm>
          <a:off x="329183" y="2712720"/>
          <a:ext cx="7571232" cy="508635"/>
        </a:xfrm>
        <a:prstGeom prst="leftRightArrow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914274" y="0"/>
          <a:ext cx="2531709" cy="4896544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024340" y="44682"/>
          <a:ext cx="6480627" cy="7268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344 887 земельных участков категории земель населенных пунктов, что составляет 78,9% от совокупного объема земельных участков. </a:t>
          </a:r>
        </a:p>
      </dsp:txBody>
      <dsp:txXfrm>
        <a:off x="3059823" y="80165"/>
        <a:ext cx="6409661" cy="655909"/>
      </dsp:txXfrm>
    </dsp:sp>
    <dsp:sp modelId="{650F88D6-EEB9-4045-A693-AC0AA4B4CAB4}">
      <dsp:nvSpPr>
        <dsp:cNvPr id="0" name=""/>
        <dsp:cNvSpPr/>
      </dsp:nvSpPr>
      <dsp:spPr>
        <a:xfrm>
          <a:off x="3096334" y="1800202"/>
          <a:ext cx="6393483" cy="6854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383 931,1 млн. руб. </a:t>
          </a:r>
        </a:p>
      </dsp:txBody>
      <dsp:txXfrm>
        <a:off x="3129795" y="1833663"/>
        <a:ext cx="6326561" cy="618536"/>
      </dsp:txXfrm>
    </dsp:sp>
    <dsp:sp modelId="{F81F1127-43EF-4DDB-90AB-826131BF47CF}">
      <dsp:nvSpPr>
        <dsp:cNvPr id="0" name=""/>
        <dsp:cNvSpPr/>
      </dsp:nvSpPr>
      <dsp:spPr>
        <a:xfrm>
          <a:off x="3096334" y="936102"/>
          <a:ext cx="6387436" cy="641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Предыдущая государственная кадастровая оценка земель населенных пунктов проводилась в соответствии с положениями Федерального закона от 29.07.1998г. №135-ФЗ «Об оценочной деятельности в Российской Федерации» по состоянию на 1 января 2015 года. </a:t>
          </a:r>
        </a:p>
      </dsp:txBody>
      <dsp:txXfrm>
        <a:off x="3127658" y="967426"/>
        <a:ext cx="6324788" cy="579022"/>
      </dsp:txXfrm>
    </dsp:sp>
    <dsp:sp modelId="{A399F983-C69B-4183-8041-D6CE28BA6F98}">
      <dsp:nvSpPr>
        <dsp:cNvPr id="0" name=""/>
        <dsp:cNvSpPr/>
      </dsp:nvSpPr>
      <dsp:spPr>
        <a:xfrm>
          <a:off x="3286655" y="2664296"/>
          <a:ext cx="6218400" cy="9928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населенных пунктов по сравнению с 2015 годом возросло с 314 213 до 344 887 единиц, то есть на 30 674 единиц, или 9,76%.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земель населенных пунктов возросла с 988 230 670,22 кв. м до 1 211 943 226,54 кв. м, на 223,7 млн.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кв.м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., или 22,64%.</a:t>
          </a:r>
        </a:p>
      </dsp:txBody>
      <dsp:txXfrm>
        <a:off x="3335123" y="2712764"/>
        <a:ext cx="6121464" cy="895933"/>
      </dsp:txXfrm>
    </dsp:sp>
    <dsp:sp modelId="{AFCB9600-541A-424B-A2DB-BE8C00FF3CAB}">
      <dsp:nvSpPr>
        <dsp:cNvPr id="0" name=""/>
        <dsp:cNvSpPr/>
      </dsp:nvSpPr>
      <dsp:spPr>
        <a:xfrm>
          <a:off x="4093515" y="3869912"/>
          <a:ext cx="5411540" cy="531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Суммарная величина кадастровой стоимости земель населенных пунктов снизилась на 90 065,7 млн. руб.</a:t>
          </a:r>
        </a:p>
      </dsp:txBody>
      <dsp:txXfrm>
        <a:off x="4119472" y="3895869"/>
        <a:ext cx="5359626" cy="4798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176759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415903" y="512473"/>
          <a:ext cx="5172536" cy="6279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3 844 земельных участков категории земель промышленности и иного специального назначения</a:t>
          </a:r>
        </a:p>
      </dsp:txBody>
      <dsp:txXfrm>
        <a:off x="3446559" y="543129"/>
        <a:ext cx="5111224" cy="566687"/>
      </dsp:txXfrm>
    </dsp:sp>
    <dsp:sp modelId="{EA73A4D4-BC13-4F3E-8452-095C9FA8EE91}">
      <dsp:nvSpPr>
        <dsp:cNvPr id="0" name=""/>
        <dsp:cNvSpPr/>
      </dsp:nvSpPr>
      <dsp:spPr>
        <a:xfrm>
          <a:off x="5049761" y="3672408"/>
          <a:ext cx="3529546" cy="7465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промышленности и иного специального назначения снизилась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10  253,3 млн. руб.</a:t>
          </a:r>
        </a:p>
      </dsp:txBody>
      <dsp:txXfrm>
        <a:off x="5086206" y="3708853"/>
        <a:ext cx="3456656" cy="673699"/>
      </dsp:txXfrm>
    </dsp:sp>
    <dsp:sp modelId="{650F88D6-EEB9-4045-A693-AC0AA4B4CAB4}">
      <dsp:nvSpPr>
        <dsp:cNvPr id="0" name=""/>
        <dsp:cNvSpPr/>
      </dsp:nvSpPr>
      <dsp:spPr>
        <a:xfrm>
          <a:off x="4668625" y="2536428"/>
          <a:ext cx="3910668" cy="9491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промышленности и иного специального назначения в перечнях, подлежащих оценке, в 2020 года снизилось с 127 889 единиц до 3 844 единиц по сравнению с 2014 годом &lt; 124 тыс.</a:t>
          </a:r>
        </a:p>
      </dsp:txBody>
      <dsp:txXfrm>
        <a:off x="4714959" y="2582762"/>
        <a:ext cx="3818000" cy="856488"/>
      </dsp:txXfrm>
    </dsp:sp>
    <dsp:sp modelId="{19524865-6233-4BB6-B807-120BC1DE2058}">
      <dsp:nvSpPr>
        <dsp:cNvPr id="0" name=""/>
        <dsp:cNvSpPr/>
      </dsp:nvSpPr>
      <dsp:spPr>
        <a:xfrm>
          <a:off x="3791243" y="1406223"/>
          <a:ext cx="4797196" cy="923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 промышленности и иного специального назначения, включенных в перечень земельных участков, подлежащих оценке, составляла 284 089,8 млн. руб.</a:t>
          </a:r>
        </a:p>
      </dsp:txBody>
      <dsp:txXfrm>
        <a:off x="3836311" y="1451291"/>
        <a:ext cx="4707060" cy="8330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176759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312382" y="71046"/>
          <a:ext cx="5172536" cy="8504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1130 земельных участков категории земель особо охраняемых территорий и объектов. Данное количество составило 0,3% от совокупного объема земельных участков</a:t>
          </a:r>
        </a:p>
      </dsp:txBody>
      <dsp:txXfrm>
        <a:off x="3353897" y="112561"/>
        <a:ext cx="5089506" cy="767412"/>
      </dsp:txXfrm>
    </dsp:sp>
    <dsp:sp modelId="{EA73A4D4-BC13-4F3E-8452-095C9FA8EE91}">
      <dsp:nvSpPr>
        <dsp:cNvPr id="0" name=""/>
        <dsp:cNvSpPr/>
      </dsp:nvSpPr>
      <dsp:spPr>
        <a:xfrm>
          <a:off x="4896540" y="3456383"/>
          <a:ext cx="3529546" cy="8643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особо охраняемых территорий и объектов снизилась на 35 821,5 млн. руб.</a:t>
          </a:r>
        </a:p>
      </dsp:txBody>
      <dsp:txXfrm>
        <a:off x="4938734" y="3498577"/>
        <a:ext cx="3445158" cy="779955"/>
      </dsp:txXfrm>
    </dsp:sp>
    <dsp:sp modelId="{650F88D6-EEB9-4045-A693-AC0AA4B4CAB4}">
      <dsp:nvSpPr>
        <dsp:cNvPr id="0" name=""/>
        <dsp:cNvSpPr/>
      </dsp:nvSpPr>
      <dsp:spPr>
        <a:xfrm>
          <a:off x="4392482" y="2448271"/>
          <a:ext cx="4054663" cy="7879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земель особо охраняемых территорий и объектов по сравнению с 2014 годом возросло с 580 до 1130 единиц, то есть на 550 единиц или на 94,8%.</a:t>
          </a:r>
        </a:p>
      </dsp:txBody>
      <dsp:txXfrm>
        <a:off x="4430947" y="2486736"/>
        <a:ext cx="3977733" cy="711021"/>
      </dsp:txXfrm>
    </dsp:sp>
    <dsp:sp modelId="{19524865-6233-4BB6-B807-120BC1DE2058}">
      <dsp:nvSpPr>
        <dsp:cNvPr id="0" name=""/>
        <dsp:cNvSpPr/>
      </dsp:nvSpPr>
      <dsp:spPr>
        <a:xfrm>
          <a:off x="3672415" y="1306291"/>
          <a:ext cx="4797196" cy="8598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государственной кадастровой оценке, составляла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63 018,7 млн. руб.</a:t>
          </a:r>
        </a:p>
      </dsp:txBody>
      <dsp:txXfrm>
        <a:off x="3714390" y="1348266"/>
        <a:ext cx="4713246" cy="7759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176759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312382" y="62162"/>
          <a:ext cx="5172536" cy="872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18 земельных участков категории земель водного фонда. Данное количество составило менее 0,001% от совокупного объема земельных участков, включенных в перечень</a:t>
          </a:r>
        </a:p>
      </dsp:txBody>
      <dsp:txXfrm>
        <a:off x="3354994" y="104774"/>
        <a:ext cx="5087312" cy="787691"/>
      </dsp:txXfrm>
    </dsp:sp>
    <dsp:sp modelId="{EA73A4D4-BC13-4F3E-8452-095C9FA8EE91}">
      <dsp:nvSpPr>
        <dsp:cNvPr id="0" name=""/>
        <dsp:cNvSpPr/>
      </dsp:nvSpPr>
      <dsp:spPr>
        <a:xfrm>
          <a:off x="4968553" y="3528389"/>
          <a:ext cx="3428117" cy="7531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земельных участков категории земель водного фонда увеличилась на 336,1 млн. руб.</a:t>
          </a:r>
        </a:p>
      </dsp:txBody>
      <dsp:txXfrm>
        <a:off x="5005316" y="3565152"/>
        <a:ext cx="3354591" cy="679574"/>
      </dsp:txXfrm>
    </dsp:sp>
    <dsp:sp modelId="{650F88D6-EEB9-4045-A693-AC0AA4B4CAB4}">
      <dsp:nvSpPr>
        <dsp:cNvPr id="0" name=""/>
        <dsp:cNvSpPr/>
      </dsp:nvSpPr>
      <dsp:spPr>
        <a:xfrm>
          <a:off x="4526457" y="2311852"/>
          <a:ext cx="3910668" cy="8425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земельных участков водного фонда по сравнению с 2013 годом возросло с 17 до 18 единиц</a:t>
          </a:r>
        </a:p>
      </dsp:txBody>
      <dsp:txXfrm>
        <a:off x="4567589" y="2352984"/>
        <a:ext cx="3828404" cy="760334"/>
      </dsp:txXfrm>
    </dsp:sp>
    <dsp:sp modelId="{19524865-6233-4BB6-B807-120BC1DE2058}">
      <dsp:nvSpPr>
        <dsp:cNvPr id="0" name=""/>
        <dsp:cNvSpPr/>
      </dsp:nvSpPr>
      <dsp:spPr>
        <a:xfrm>
          <a:off x="4104446" y="1117653"/>
          <a:ext cx="4365150" cy="8825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326,57 млн. руб.</a:t>
          </a:r>
        </a:p>
      </dsp:txBody>
      <dsp:txXfrm>
        <a:off x="4147530" y="1160737"/>
        <a:ext cx="4278982" cy="7964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176759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312382" y="90896"/>
          <a:ext cx="5172536" cy="811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оценке, включено 1 399 земельных участков категории земель лесного фонда. Данное количество составило менее 1% от совокупного объема земельных участков</a:t>
          </a:r>
        </a:p>
      </dsp:txBody>
      <dsp:txXfrm>
        <a:off x="3351992" y="130506"/>
        <a:ext cx="5093316" cy="732189"/>
      </dsp:txXfrm>
    </dsp:sp>
    <dsp:sp modelId="{EA73A4D4-BC13-4F3E-8452-095C9FA8EE91}">
      <dsp:nvSpPr>
        <dsp:cNvPr id="0" name=""/>
        <dsp:cNvSpPr/>
      </dsp:nvSpPr>
      <dsp:spPr>
        <a:xfrm>
          <a:off x="4968553" y="3312366"/>
          <a:ext cx="3529546" cy="8246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 лесного фонда увеличилась на 281 827,7 млн. руб. или в 5,9 раз.</a:t>
          </a:r>
        </a:p>
      </dsp:txBody>
      <dsp:txXfrm>
        <a:off x="5008810" y="3352623"/>
        <a:ext cx="3449032" cy="744158"/>
      </dsp:txXfrm>
    </dsp:sp>
    <dsp:sp modelId="{650F88D6-EEB9-4045-A693-AC0AA4B4CAB4}">
      <dsp:nvSpPr>
        <dsp:cNvPr id="0" name=""/>
        <dsp:cNvSpPr/>
      </dsp:nvSpPr>
      <dsp:spPr>
        <a:xfrm>
          <a:off x="4248471" y="2160243"/>
          <a:ext cx="4235383" cy="9170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результате проведенной государственной кадастровой оценки Учреждением в 2020 году средний удельный показатель кадастровой стоимости земель лесного фонда составляет 1,25 руб. что в 6 раз выше ранее действовавшей стоимости. </a:t>
          </a:r>
        </a:p>
      </dsp:txBody>
      <dsp:txXfrm>
        <a:off x="4293239" y="2205011"/>
        <a:ext cx="4145847" cy="827546"/>
      </dsp:txXfrm>
    </dsp:sp>
    <dsp:sp modelId="{19524865-6233-4BB6-B807-120BC1DE2058}">
      <dsp:nvSpPr>
        <dsp:cNvPr id="0" name=""/>
        <dsp:cNvSpPr/>
      </dsp:nvSpPr>
      <dsp:spPr>
        <a:xfrm>
          <a:off x="3672415" y="1130252"/>
          <a:ext cx="4797196" cy="8203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1 января 2020 года суммарная величина кадастровой стоимости земельных участков, включенных в перечень земельных участков, подлежащих оценке, составляла 339,38 млрд. руб.</a:t>
          </a:r>
        </a:p>
      </dsp:txBody>
      <dsp:txXfrm>
        <a:off x="3712464" y="1170301"/>
        <a:ext cx="4717098" cy="7403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89AE-73B6-47F3-9DE1-E281E9346838}">
      <dsp:nvSpPr>
        <dsp:cNvPr id="0" name=""/>
        <dsp:cNvSpPr/>
      </dsp:nvSpPr>
      <dsp:spPr>
        <a:xfrm>
          <a:off x="0" y="0"/>
          <a:ext cx="4608512" cy="460851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36FA3-98A1-4BF4-A0CB-35CD53D65451}">
      <dsp:nvSpPr>
        <dsp:cNvPr id="0" name=""/>
        <dsp:cNvSpPr/>
      </dsp:nvSpPr>
      <dsp:spPr>
        <a:xfrm>
          <a:off x="3312382" y="58511"/>
          <a:ext cx="5172536" cy="878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перечень земельных участков, подлежащих государственной кадастровой оценке в 2020 году, включено 43 земельных участка категории земель запаса. Данное количество составило менее 1% от совокупного объема земельных участков, подлежащих оценке.</a:t>
          </a:r>
        </a:p>
      </dsp:txBody>
      <dsp:txXfrm>
        <a:off x="3355283" y="101412"/>
        <a:ext cx="5086734" cy="793027"/>
      </dsp:txXfrm>
    </dsp:sp>
    <dsp:sp modelId="{650F88D6-EEB9-4045-A693-AC0AA4B4CAB4}">
      <dsp:nvSpPr>
        <dsp:cNvPr id="0" name=""/>
        <dsp:cNvSpPr/>
      </dsp:nvSpPr>
      <dsp:spPr>
        <a:xfrm>
          <a:off x="4536492" y="3384379"/>
          <a:ext cx="3910668" cy="770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Суммарная величина кадастровой стоимости земель запаса увеличилась на 54 990,2 млн. руб.</a:t>
          </a:r>
        </a:p>
      </dsp:txBody>
      <dsp:txXfrm>
        <a:off x="4574116" y="3422003"/>
        <a:ext cx="3835420" cy="695480"/>
      </dsp:txXfrm>
    </dsp:sp>
    <dsp:sp modelId="{F81F1127-43EF-4DDB-90AB-826131BF47CF}">
      <dsp:nvSpPr>
        <dsp:cNvPr id="0" name=""/>
        <dsp:cNvSpPr/>
      </dsp:nvSpPr>
      <dsp:spPr>
        <a:xfrm>
          <a:off x="3456393" y="1152131"/>
          <a:ext cx="5061431" cy="81270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кадастровая стоимость 43 земельных участков, входящих в категорию «Земли запаса» на 01.01.2020г. составляет 65,801 млн. руб. При этом в перечне и в публичной кадастровой карте отсутствует ранее утвержденная кадастровая стоимость у 21 земельного участка.</a:t>
          </a:r>
        </a:p>
      </dsp:txBody>
      <dsp:txXfrm>
        <a:off x="3496066" y="1191804"/>
        <a:ext cx="4982085" cy="733355"/>
      </dsp:txXfrm>
    </dsp:sp>
    <dsp:sp modelId="{19524865-6233-4BB6-B807-120BC1DE2058}">
      <dsp:nvSpPr>
        <dsp:cNvPr id="0" name=""/>
        <dsp:cNvSpPr/>
      </dsp:nvSpPr>
      <dsp:spPr>
        <a:xfrm>
          <a:off x="4176474" y="2232249"/>
          <a:ext cx="4314795" cy="8885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Анализ имеющихся данных по земельным участкам запаса показывает, что утвержденная и принятая к учету общая кадастровая стоимость составляет 10,811 млн. руб., что на -83,5% меньше, чем полученные стоимости на 01.01.2020г.</a:t>
          </a:r>
        </a:p>
      </dsp:txBody>
      <dsp:txXfrm>
        <a:off x="4219850" y="2275625"/>
        <a:ext cx="4228043" cy="801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41BAE35-B931-41FC-8C28-23B2C9611D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229D51-2AA5-4627-ACD9-753D659F20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05BA435-D711-4649-884A-BCD762FE436E}" type="datetime1">
              <a:rPr lang="ru-RU" smtClean="0"/>
              <a:t>24.06.2021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7D9D7F-29C4-463A-AD26-C4DDE07FE5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E39BEF0-F605-492A-A857-7496E973D6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3651B54-B3D4-4259-87D6-3EA93A220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903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pPr rtl="0"/>
            <a:fld id="{2941484D-016F-4E62-BC6C-BB68345098DF}" type="datetime1">
              <a:rPr lang="ru-RU" noProof="0" smtClean="0"/>
              <a:t>24.06.2021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lvl="1" rtl="0"/>
            <a:r>
              <a:rPr lang="ru-RU" noProof="0"/>
              <a:t>Второй </a:t>
            </a:r>
            <a:r>
              <a:rPr lang="ru-RU" noProof="0" dirty="0"/>
              <a:t>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pPr rtl="0"/>
            <a:fld id="{7C4E7652-46AF-4259-BAE2-54978EA077C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C4E7652-46AF-4259-BAE2-54978EA077CD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3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4E7652-46AF-4259-BAE2-54978EA077CD}" type="slidenum">
              <a:rPr lang="ru-RU" noProof="0" smtClean="0"/>
              <a:pPr rtl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4015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 userDrawn="1"/>
        </p:nvGrpSpPr>
        <p:grpSpPr>
          <a:xfrm>
            <a:off x="-1" y="-10825"/>
            <a:ext cx="9144002" cy="6515395"/>
            <a:chOff x="-1" y="-10825"/>
            <a:chExt cx="9144002" cy="6515395"/>
          </a:xfrm>
        </p:grpSpPr>
        <p:pic>
          <p:nvPicPr>
            <p:cNvPr id="11" name="Графический объект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5"/>
              <a:ext cx="3429000" cy="3181546"/>
            </a:xfrm>
            <a:prstGeom prst="rect">
              <a:avLst/>
            </a:prstGeom>
          </p:spPr>
        </p:pic>
        <p:pic>
          <p:nvPicPr>
            <p:cNvPr id="12" name="Графический объект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3522243"/>
            </a:xfrm>
            <a:prstGeom prst="rect">
              <a:avLst/>
            </a:prstGeom>
          </p:spPr>
        </p:pic>
        <p:pic>
          <p:nvPicPr>
            <p:cNvPr id="13" name="Графический объект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1825" y="2232482"/>
              <a:ext cx="1282976" cy="1108588"/>
            </a:xfrm>
            <a:prstGeom prst="rect">
              <a:avLst/>
            </a:prstGeom>
          </p:spPr>
        </p:pic>
        <p:pic>
          <p:nvPicPr>
            <p:cNvPr id="14" name="Графический объект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Графический объект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276600" y="1213332"/>
            <a:ext cx="5326856" cy="1425577"/>
          </a:xfrm>
        </p:spPr>
        <p:txBody>
          <a:bodyPr rtlCol="0"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724400" y="3849666"/>
            <a:ext cx="3879056" cy="1234575"/>
          </a:xfrm>
          <a:noFill/>
        </p:spPr>
        <p:txBody>
          <a:bodyPr rtlCol="0"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2812256" y="6322007"/>
            <a:ext cx="5791200" cy="365125"/>
          </a:xfrm>
          <a:prstGeom prst="rect">
            <a:avLst/>
          </a:prstGeom>
        </p:spPr>
        <p:txBody>
          <a:bodyPr tIns="0" bIns="0" rtlCol="0" anchor="t"/>
          <a:lstStyle>
            <a:lvl1pPr algn="r">
              <a:defRPr sz="1000"/>
            </a:lvl1pPr>
          </a:lstStyle>
          <a:p>
            <a:pPr algn="r" rtl="0"/>
            <a:fld id="{5D956549-DA23-4231-9878-A42DC63CD72D}" type="datetime1">
              <a:rPr lang="ru-RU" sz="1000" noProof="0" smtClean="0"/>
              <a:t>24.06.2021</a:t>
            </a:fld>
            <a:endParaRPr lang="ru-RU" sz="1000" noProof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12256" y="5960055"/>
            <a:ext cx="5791200" cy="365125"/>
          </a:xfrm>
        </p:spPr>
        <p:txBody>
          <a:bodyPr tIns="0" bIns="0" rtlCol="0" anchor="b"/>
          <a:lstStyle>
            <a:lvl1pPr algn="r">
              <a:defRPr sz="1100"/>
            </a:lvl1pPr>
          </a:lstStyle>
          <a:p>
            <a:pPr algn="r" rtl="0"/>
            <a:endParaRPr lang="ru-RU" sz="1100" noProof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384048"/>
            <a:ext cx="4636008" cy="676656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70448" y="173195"/>
            <a:ext cx="2212848" cy="300831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EA1243F-3000-4347-94A4-FBDEAD3122C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ABB0C64-AD16-4270-8323-3B986F4CAD10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2" name="Графический объект 11">
              <a:extLst>
                <a:ext uri="{FF2B5EF4-FFF2-40B4-BE49-F238E27FC236}">
                  <a16:creationId xmlns:a16="http://schemas.microsoft.com/office/drawing/2014/main" id="{323EE1CF-2D6B-4E08-B98D-D9F9B9196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3" name="Графический объект 12">
              <a:extLst>
                <a:ext uri="{FF2B5EF4-FFF2-40B4-BE49-F238E27FC236}">
                  <a16:creationId xmlns:a16="http://schemas.microsoft.com/office/drawing/2014/main" id="{2AA44434-8959-4391-901A-0B056114A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3133CFB-98CB-4408-8818-24F931AC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EE7E31-13F0-404F-BFFF-EE236EB5D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C6F67-BAE4-413D-8066-1E361D589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9598980-D22C-4904-9F8F-3DB09B2ECD8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F566D8F-E696-41DE-BA1C-A8D0C7F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655"/>
            <a:ext cx="7726680" cy="571500"/>
          </a:xfrm>
        </p:spPr>
        <p:txBody>
          <a:bodyPr rtlCol="0">
            <a:normAutofit/>
          </a:bodyPr>
          <a:lstStyle>
            <a:lvl1pPr marL="64008" indent="0">
              <a:buFont typeface="Arial" panose="020B0604020202020204" pitchFamily="34" charset="0"/>
              <a:buNone/>
              <a:defRPr sz="2000"/>
            </a:lvl1pPr>
            <a:lvl2pPr marL="537210" indent="0">
              <a:buNone/>
              <a:defRPr/>
            </a:lvl2pPr>
            <a:lvl3pPr marL="877824" indent="0">
              <a:buNone/>
              <a:defRPr/>
            </a:lvl3pPr>
            <a:lvl4pPr marL="1161288" indent="0">
              <a:buNone/>
              <a:defRPr/>
            </a:lvl4pPr>
            <a:lvl5pPr marL="1389888" indent="0"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878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182880"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70448" y="173195"/>
            <a:ext cx="2212848" cy="301752"/>
          </a:xfrm>
        </p:spPr>
        <p:txBody>
          <a:bodyPr rtlCol="0"/>
          <a:lstStyle/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B32CA5EA-865E-4EF0-89BB-61FD6EFE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0070" y="173195"/>
            <a:ext cx="502920" cy="301752"/>
          </a:xfrm>
        </p:spPr>
        <p:txBody>
          <a:bodyPr rtlCol="0"/>
          <a:lstStyle/>
          <a:p>
            <a:pPr rtl="0"/>
            <a:fld id="{FEA1243F-3000-4347-94A4-FBDEAD3122C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19456" y="1295400"/>
            <a:ext cx="914400" cy="5015864"/>
          </a:xfrm>
        </p:spPr>
        <p:txBody>
          <a:bodyPr vert="vert270" rtlCol="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35856" y="1295400"/>
            <a:ext cx="2438400" cy="5015864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3651250" y="1295400"/>
            <a:ext cx="5276088" cy="501396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7400" y="173195"/>
            <a:ext cx="2324196" cy="301752"/>
          </a:xfrm>
        </p:spPr>
        <p:txBody>
          <a:bodyPr rtlCol="0"/>
          <a:lstStyle>
            <a:lvl1pPr>
              <a:defRPr sz="1200"/>
            </a:lvl1pPr>
          </a:lstStyle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BD5BE3E6-AFB3-460C-834B-D73EE2A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96" y="173195"/>
            <a:ext cx="502920" cy="301752"/>
          </a:xfrm>
        </p:spPr>
        <p:txBody>
          <a:bodyPr rtlCol="0"/>
          <a:lstStyle>
            <a:lvl1pPr>
              <a:defRPr sz="1200"/>
            </a:lvl1pPr>
          </a:lstStyle>
          <a:p>
            <a:pPr rtl="0"/>
            <a:fld id="{FEA1243F-3000-4347-94A4-FBDEAD3122C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423E8A4-D2B7-46D2-92C3-AE6BC0B9BD06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8" name="Графический объект 17">
              <a:extLst>
                <a:ext uri="{FF2B5EF4-FFF2-40B4-BE49-F238E27FC236}">
                  <a16:creationId xmlns:a16="http://schemas.microsoft.com/office/drawing/2014/main" id="{9309AE25-B267-4B83-A0CB-35016E70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9" name="Графический объект 18">
              <a:extLst>
                <a:ext uri="{FF2B5EF4-FFF2-40B4-BE49-F238E27FC236}">
                  <a16:creationId xmlns:a16="http://schemas.microsoft.com/office/drawing/2014/main" id="{61BEEC28-F63A-4526-A6C3-33CFC767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6725" y="381198"/>
            <a:ext cx="4638674" cy="675926"/>
          </a:xfrm>
          <a:prstGeom prst="rect">
            <a:avLst/>
          </a:prstGeom>
        </p:spPr>
        <p:txBody>
          <a:bodyPr vert="horz" lIns="0" rIns="0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566839"/>
            <a:ext cx="8229600" cy="4572000"/>
          </a:xfrm>
          <a:prstGeom prst="rect">
            <a:avLst/>
          </a:prstGeom>
        </p:spPr>
        <p:txBody>
          <a:bodyPr vert="horz"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867400" y="174116"/>
            <a:ext cx="2212182" cy="300831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83880" y="173195"/>
            <a:ext cx="502920" cy="301752"/>
          </a:xfrm>
          <a:prstGeom prst="rect">
            <a:avLst/>
          </a:prstGeom>
        </p:spPr>
        <p:txBody>
          <a:bodyPr vert="horz" rtlCol="0" anchor="b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pPr rtl="0"/>
            <a:fld id="{49598980-D22C-4904-9F8F-3DB09B2ECD84}" type="slidenum">
              <a:rPr lang="ru-RU" noProof="0" smtClean="0"/>
              <a:pPr/>
              <a:t>‹#›</a:t>
            </a:fld>
            <a:endParaRPr lang="ru-RU" noProof="0"/>
          </a:p>
        </p:txBody>
      </p:sp>
      <p:pic>
        <p:nvPicPr>
          <p:cNvPr id="21" name="Графический объект 20">
            <a:extLst>
              <a:ext uri="{FF2B5EF4-FFF2-40B4-BE49-F238E27FC236}">
                <a16:creationId xmlns:a16="http://schemas.microsoft.com/office/drawing/2014/main" id="{41E45D2D-0469-4652-A090-C4D13F3C15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307178"/>
            <a:ext cx="1219200" cy="1550822"/>
          </a:xfrm>
          <a:prstGeom prst="rect">
            <a:avLst/>
          </a:prstGeom>
        </p:spPr>
      </p:pic>
      <p:pic>
        <p:nvPicPr>
          <p:cNvPr id="27" name="Рисунок 26">
            <a:extLst>
              <a:ext uri="{FF2B5EF4-FFF2-40B4-BE49-F238E27FC236}">
                <a16:creationId xmlns:a16="http://schemas.microsoft.com/office/drawing/2014/main" id="{16C04FF8-AE2F-4C75-8657-A2201B9519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6459" y="4545317"/>
            <a:ext cx="1248460" cy="157032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6" r:id="rId5"/>
  </p:sldLayoutIdLst>
  <p:hf hdr="0" dt="0"/>
  <p:txStyles>
    <p:titleStyle>
      <a:lvl1pPr marL="182880" algn="l" rtl="0" eaLnBrk="1" latinLnBrk="0" hangingPunct="1">
        <a:spcBef>
          <a:spcPct val="0"/>
        </a:spcBef>
        <a:buNone/>
        <a:defRPr sz="4000" b="1" kern="1200">
          <a:ln w="6350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Grp="1"/>
          </p:cNvSpPr>
          <p:nvPr>
            <p:ph type="ctrTitle"/>
          </p:nvPr>
        </p:nvSpPr>
        <p:spPr>
          <a:xfrm>
            <a:off x="3635896" y="-99392"/>
            <a:ext cx="5039568" cy="2160241"/>
          </a:xfrm>
        </p:spPr>
        <p:txBody>
          <a:bodyPr rtlCol="0"/>
          <a:lstStyle/>
          <a:p>
            <a:pPr algn="ctr"/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РБ «Центр государственной кадастровой оценки» </a:t>
            </a:r>
            <a:endParaRPr lang="ru-RU" alt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>
            <a:spLocks noGrp="1"/>
          </p:cNvSpPr>
          <p:nvPr>
            <p:ph type="subTitle" idx="1"/>
          </p:nvPr>
        </p:nvSpPr>
        <p:spPr>
          <a:xfrm>
            <a:off x="3059832" y="3789040"/>
            <a:ext cx="5832648" cy="2819694"/>
          </a:xfrm>
        </p:spPr>
        <p:txBody>
          <a:bodyPr rtlCol="0">
            <a:normAutofit fontScale="92500"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кадастровой оценки 2020г. в составе всех категорий земель, расположенных на территории Республики Бурятия</a:t>
            </a:r>
            <a:endParaRPr lang="ru-RU" altLang="ru-RU" sz="2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Улан-Удэ, 2021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5655538"/>
            <a:ext cx="1296144" cy="9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"/>
    </mc:Choice>
    <mc:Fallback xmlns="">
      <p:transition spd="slow" advTm="34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008112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особо охраняемых территорий и объектов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472293"/>
              </p:ext>
            </p:extLst>
          </p:nvPr>
        </p:nvGraphicFramePr>
        <p:xfrm>
          <a:off x="10750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dirty="0"/>
              <a:t>10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954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008112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водного фонда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023223"/>
              </p:ext>
            </p:extLst>
          </p:nvPr>
        </p:nvGraphicFramePr>
        <p:xfrm>
          <a:off x="10750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5491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008112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лесного фонда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476149"/>
              </p:ext>
            </p:extLst>
          </p:nvPr>
        </p:nvGraphicFramePr>
        <p:xfrm>
          <a:off x="10750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5987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008112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запаса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3961"/>
              </p:ext>
            </p:extLst>
          </p:nvPr>
        </p:nvGraphicFramePr>
        <p:xfrm>
          <a:off x="15993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5974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00811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сельскохозяйственного назначения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279228"/>
              </p:ext>
            </p:extLst>
          </p:nvPr>
        </p:nvGraphicFramePr>
        <p:xfrm>
          <a:off x="10750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8609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742781"/>
              </p:ext>
            </p:extLst>
          </p:nvPr>
        </p:nvGraphicFramePr>
        <p:xfrm>
          <a:off x="775100" y="2232050"/>
          <a:ext cx="7911700" cy="4405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612">
                  <a:extLst>
                    <a:ext uri="{9D8B030D-6E8A-4147-A177-3AD203B41FA5}">
                      <a16:colId xmlns:a16="http://schemas.microsoft.com/office/drawing/2014/main" val="2327582173"/>
                    </a:ext>
                  </a:extLst>
                </a:gridCol>
                <a:gridCol w="1492596">
                  <a:extLst>
                    <a:ext uri="{9D8B030D-6E8A-4147-A177-3AD203B41FA5}">
                      <a16:colId xmlns:a16="http://schemas.microsoft.com/office/drawing/2014/main" val="273429430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2451095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28131417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550708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95140027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58250726"/>
                    </a:ext>
                  </a:extLst>
                </a:gridCol>
                <a:gridCol w="926924">
                  <a:extLst>
                    <a:ext uri="{9D8B030D-6E8A-4147-A177-3AD203B41FA5}">
                      <a16:colId xmlns:a16="http://schemas.microsoft.com/office/drawing/2014/main" val="4147265986"/>
                    </a:ext>
                  </a:extLst>
                </a:gridCol>
              </a:tblGrid>
              <a:tr h="198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группа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61961"/>
                  </a:ext>
                </a:extLst>
              </a:tr>
              <a:tr h="2187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Баргузинский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050556"/>
                  </a:ext>
                </a:extLst>
              </a:tr>
              <a:tr h="219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Баунтовский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78060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06667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Джидинский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10,71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10358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Еравнинский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672116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Заиграевский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27288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Закаменский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7234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Иволгинский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480376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Кабанский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6808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Кижингинский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87137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Курумканский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032018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Кяхтинский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129756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Муйский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465140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Мухоршибирский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903342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153603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Прибайкальский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641064"/>
                  </a:ext>
                </a:extLst>
              </a:tr>
              <a:tr h="2157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Северо-Байкальский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996764"/>
                  </a:ext>
                </a:extLst>
              </a:tr>
              <a:tr h="198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Селенгинский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4867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Тарбагатайский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934053"/>
                  </a:ext>
                </a:extLst>
              </a:tr>
              <a:tr h="182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Тункинский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17080"/>
                  </a:ext>
                </a:extLst>
              </a:tr>
              <a:tr h="182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Хоринский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0134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3" name="Прямоугольник 2"/>
          <p:cNvSpPr/>
          <p:nvPr/>
        </p:nvSpPr>
        <p:spPr>
          <a:xfrm>
            <a:off x="1120086" y="1238853"/>
            <a:ext cx="7560840" cy="9848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Количество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ЗУ                                  Площадь ЗУ                               Кадастровая стоимость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(ед.)                                                    (кв. м.)                                                     (руб.)           </a:t>
            </a:r>
          </a:p>
          <a:p>
            <a:r>
              <a:rPr lang="ru-RU" sz="16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36 653                                         151 803 822 319,19                                261 858 689 479,30 </a:t>
            </a:r>
          </a:p>
          <a:p>
            <a:r>
              <a:rPr lang="ru-RU" sz="1400" b="1" dirty="0">
                <a:solidFill>
                  <a:srgbClr val="76B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4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УПКС по группам на 01.01.2012г.:          </a:t>
            </a:r>
          </a:p>
        </p:txBody>
      </p:sp>
      <p:sp>
        <p:nvSpPr>
          <p:cNvPr id="4" name="Стрелка вправо 3"/>
          <p:cNvSpPr/>
          <p:nvPr/>
        </p:nvSpPr>
        <p:spPr>
          <a:xfrm rot="7801281">
            <a:off x="1928042" y="10324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 flipV="1">
            <a:off x="4150939" y="1026472"/>
            <a:ext cx="423627" cy="100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752235" flipV="1">
            <a:off x="6903588" y="1024031"/>
            <a:ext cx="504056" cy="8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950" y="240541"/>
            <a:ext cx="8424936" cy="712996"/>
          </a:xfrm>
        </p:spPr>
        <p:txBody>
          <a:bodyPr/>
          <a:lstStyle/>
          <a:p>
            <a:pPr algn="ctr"/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сельскохозяйственного назначения по РБ</a:t>
            </a:r>
            <a:br>
              <a:rPr lang="ru-RU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кадастровой оценки на 01.01.2012г.:         </a:t>
            </a:r>
            <a:br>
              <a:rPr lang="ru-RU" sz="2000" dirty="0">
                <a:solidFill>
                  <a:srgbClr val="76B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11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245840"/>
              </p:ext>
            </p:extLst>
          </p:nvPr>
        </p:nvGraphicFramePr>
        <p:xfrm>
          <a:off x="1454182" y="2177234"/>
          <a:ext cx="6370472" cy="4014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796">
                  <a:extLst>
                    <a:ext uri="{9D8B030D-6E8A-4147-A177-3AD203B41FA5}">
                      <a16:colId xmlns:a16="http://schemas.microsoft.com/office/drawing/2014/main" val="2327582173"/>
                    </a:ext>
                  </a:extLst>
                </a:gridCol>
                <a:gridCol w="3000681">
                  <a:extLst>
                    <a:ext uri="{9D8B030D-6E8A-4147-A177-3AD203B41FA5}">
                      <a16:colId xmlns:a16="http://schemas.microsoft.com/office/drawing/2014/main" val="2734294308"/>
                    </a:ext>
                  </a:extLst>
                </a:gridCol>
                <a:gridCol w="2844995">
                  <a:extLst>
                    <a:ext uri="{9D8B030D-6E8A-4147-A177-3AD203B41FA5}">
                      <a16:colId xmlns:a16="http://schemas.microsoft.com/office/drawing/2014/main" val="724510950"/>
                    </a:ext>
                  </a:extLst>
                </a:gridCol>
              </a:tblGrid>
              <a:tr h="173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УПКС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61961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Баргузинский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050556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Баунтовский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1,42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78060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06667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Джидинский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10358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Еравнинский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2,11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672116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Заиграевский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27288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Закаменский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7234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Иволгинский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480376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Кабанский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6808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Кижингинский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87137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Курумканский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032018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Кяхтинский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1,38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129756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Муйский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465140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Мухоршибирский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1,45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903342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1,58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153603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Прибайкальский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2,94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641064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Северо-Байкальский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996764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Селенгинский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4867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Тарбагатайский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934053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Тункинский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17080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Хоринский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56" marR="6385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1,36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0134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3" name="Прямоугольник 2"/>
          <p:cNvSpPr/>
          <p:nvPr/>
        </p:nvSpPr>
        <p:spPr>
          <a:xfrm>
            <a:off x="1120086" y="1238853"/>
            <a:ext cx="75608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Количество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ЗУ                                  Площадь ЗУ                               Кадастровая стоимость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(ед.)                                                    (кв. м.)                                                     (руб.)           </a:t>
            </a:r>
          </a:p>
          <a:p>
            <a:r>
              <a:rPr lang="ru-RU" sz="16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lang="ru-RU" sz="1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85 621                                         20 989 614 502,29                                57 858 129 456,67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4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Итоговые средневзвешенные УПКС на 01.01.2020г.:          </a:t>
            </a:r>
          </a:p>
        </p:txBody>
      </p:sp>
      <p:sp>
        <p:nvSpPr>
          <p:cNvPr id="4" name="Стрелка вправо 3"/>
          <p:cNvSpPr/>
          <p:nvPr/>
        </p:nvSpPr>
        <p:spPr>
          <a:xfrm rot="7801281">
            <a:off x="1928042" y="10324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 flipV="1">
            <a:off x="4150939" y="1026472"/>
            <a:ext cx="423627" cy="100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752235" flipV="1">
            <a:off x="6903588" y="1024031"/>
            <a:ext cx="504056" cy="8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950" y="240541"/>
            <a:ext cx="8424936" cy="712996"/>
          </a:xfrm>
        </p:spPr>
        <p:txBody>
          <a:bodyPr/>
          <a:lstStyle/>
          <a:p>
            <a:pPr algn="ctr"/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сельскохозяйственного назначения по РБ</a:t>
            </a:r>
            <a:br>
              <a:rPr lang="ru-RU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на 01.01.2020г.: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27584" y="6145004"/>
            <a:ext cx="8136904" cy="1028412"/>
          </a:xfrm>
          <a:prstGeom prst="rect">
            <a:avLst/>
          </a:prstGeom>
        </p:spPr>
        <p:txBody>
          <a:bodyPr vert="horz" lIns="0" rIns="0" rtlCol="0" anchor="ctr">
            <a:noAutofit/>
          </a:bodyPr>
          <a:lstStyle>
            <a:lvl1pPr marL="182880" algn="l" rtl="0" eaLnBrk="1" latinLnBrk="0" hangingPunct="1">
              <a:spcBef>
                <a:spcPct val="0"/>
              </a:spcBef>
              <a:buNone/>
              <a:defRPr sz="4000" b="1" kern="1200">
                <a:ln w="6350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общей стоимости к 2012 году  - 204 млрд. руб., при сокращении площадей на  130 млрд. </a:t>
            </a:r>
            <a:r>
              <a:rPr lang="ru-RU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b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65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1629A-6D76-47DF-B67C-F4562989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84048"/>
            <a:ext cx="8136904" cy="1244752"/>
          </a:xfrm>
        </p:spPr>
        <p:txBody>
          <a:bodyPr/>
          <a:lstStyle/>
          <a:p>
            <a:b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Суммарная кадастровая стоимость </a:t>
            </a:r>
            <a:br>
              <a:rPr lang="ru-RU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Республики Бурятия в составе всех категорий.</a:t>
            </a:r>
            <a:br>
              <a:rPr lang="ru-RU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BD65F44-ACA0-49BE-B2C8-3B4B303CFF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5576" y="1916833"/>
          <a:ext cx="7931223" cy="4176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418">
                  <a:extLst>
                    <a:ext uri="{9D8B030D-6E8A-4147-A177-3AD203B41FA5}">
                      <a16:colId xmlns:a16="http://schemas.microsoft.com/office/drawing/2014/main" val="2769136386"/>
                    </a:ext>
                  </a:extLst>
                </a:gridCol>
                <a:gridCol w="1844186">
                  <a:extLst>
                    <a:ext uri="{9D8B030D-6E8A-4147-A177-3AD203B41FA5}">
                      <a16:colId xmlns:a16="http://schemas.microsoft.com/office/drawing/2014/main" val="3851824036"/>
                    </a:ext>
                  </a:extLst>
                </a:gridCol>
                <a:gridCol w="1844186">
                  <a:extLst>
                    <a:ext uri="{9D8B030D-6E8A-4147-A177-3AD203B41FA5}">
                      <a16:colId xmlns:a16="http://schemas.microsoft.com/office/drawing/2014/main" val="2605573041"/>
                    </a:ext>
                  </a:extLst>
                </a:gridCol>
                <a:gridCol w="1961433">
                  <a:extLst>
                    <a:ext uri="{9D8B030D-6E8A-4147-A177-3AD203B41FA5}">
                      <a16:colId xmlns:a16="http://schemas.microsoft.com/office/drawing/2014/main" val="3442484342"/>
                    </a:ext>
                  </a:extLst>
                </a:gridCol>
              </a:tblGrid>
              <a:tr h="1051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Категория земель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Кадастровая стоимость, рассчитанная Учреждением в 2020 г., руб.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Кадастровая стоимость на 01.01.2020 г., руб.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Динамика, руб.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41532"/>
                  </a:ext>
                </a:extLst>
              </a:tr>
              <a:tr h="414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населенных пунктов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293 865 373 825,71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383 931 107 845,92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-90 065 734 020,21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872009"/>
                  </a:ext>
                </a:extLst>
              </a:tr>
              <a:tr h="626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промышленного и иного специального назначения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273 670 997 554,41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284 089 798 500,42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-10 418 800 946,01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342685"/>
                  </a:ext>
                </a:extLst>
              </a:tr>
              <a:tr h="414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особо охраняемых территорий и объектов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27 197 210 055,71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63 018 660 955,08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-35 821 450 899,37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775276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339 378 419 953,57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57 550 725 062,59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+281 827 694 890,98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625634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662 669 826,77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326 569 068,58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+336 100 758,19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59356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65 801 239,12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10 811 071,42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+54 990 167,70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608834"/>
                  </a:ext>
                </a:extLst>
              </a:tr>
              <a:tr h="626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57 858 129 457,00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58 672 509 936,26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-814 380 479,26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958320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992 698 601 912,29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847 680 244 907,10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145 018 357 005,19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415688"/>
                  </a:ext>
                </a:extLst>
              </a:tr>
            </a:tbl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51BE53-C29A-46C7-B0EF-A500A589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www.website.com</a:t>
            </a:r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E8DEB0-9855-470F-A1B2-C7A817ED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3772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260648"/>
            <a:ext cx="7850072" cy="2880320"/>
          </a:xfrm>
        </p:spPr>
        <p:txBody>
          <a:bodyPr/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предварительным отчетом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15.07.2020 г. по 02.09.2020 г. в соответствии с частью 15 статьи 14 Федерального закона от 03.07.2016 г. №237-ФЗ «О государственной кадастровой оценке» проходил пятидесятидневный срок приема замечаний к промежуточным отчетным документам.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указанный период поступило 28 замечаний в отношении 102 земельных участков, в том числе: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700198"/>
              </p:ext>
            </p:extLst>
          </p:nvPr>
        </p:nvGraphicFramePr>
        <p:xfrm>
          <a:off x="539552" y="3573016"/>
          <a:ext cx="8168794" cy="32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306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548680"/>
            <a:ext cx="7850072" cy="259228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11.01.2021 г. по 24.06.2021 г. в соответствии со ст. 20, 21 Федерального закона от 03.07.2016 г. №237-ФЗ «О государственной кадастровой оценке» Учреждением принимаются и рассматриваются: «Обращения, связанные с определением кадастровой стоимости», «Заявления об исправлении ошибок, связанных с определением кадастровой стоимости»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принято в работу и рассмотрено: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766037"/>
              </p:ext>
            </p:extLst>
          </p:nvPr>
        </p:nvGraphicFramePr>
        <p:xfrm>
          <a:off x="478746" y="3356992"/>
          <a:ext cx="8229600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3879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0386"/>
            <a:ext cx="7704856" cy="43577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кадастровая оценка (ГКО) по РБ.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880" y="980728"/>
            <a:ext cx="6451392" cy="4608512"/>
          </a:xfrm>
        </p:spPr>
        <p:txBody>
          <a:bodyPr>
            <a:normAutofit fontScale="92500" lnSpcReduction="20000"/>
          </a:bodyPr>
          <a:lstStyle/>
          <a:p>
            <a:pPr marL="64008" indent="0" algn="just">
              <a:buNone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2020 году ГБУ РБ «ЦГКО» проведена государственная кадастровая оценка земельных участков в составе всех категорий земель, расположенных на территории Республики Бурятия в количестве 436 942 единиц.</a:t>
            </a:r>
          </a:p>
          <a:p>
            <a:pPr marL="64008" indent="0" algn="just">
              <a:buNone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следующим категориям: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населённых пунктов 344 887 ед.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сельскохозяйственного назначения 85 621 ед.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 3 844 ед.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особо охраняемых территорий и объектов 1 130 ед. 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лесного фонда 1 399 ед.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водного фонда 18 ед.</a:t>
            </a:r>
          </a:p>
          <a:p>
            <a:pPr marL="406908" indent="-342900" algn="just">
              <a:buAutoNum type="arabicPeriod"/>
            </a:pPr>
            <a:r>
              <a:rPr lang="ru-RU" sz="1700" b="1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Земли запаса 43 ед.</a:t>
            </a:r>
          </a:p>
          <a:p>
            <a:pPr marL="406908" indent="-342900" algn="just">
              <a:buAutoNum type="arabicPeriod"/>
            </a:pPr>
            <a:endParaRPr lang="ru-RU" sz="17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>
              <a:buNone/>
            </a:pPr>
            <a:endParaRPr lang="ru-RU" sz="1600" dirty="0">
              <a:solidFill>
                <a:srgbClr val="76B5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2</a:t>
            </a:fld>
            <a:endParaRPr lang="ru-RU" noProof="0"/>
          </a:p>
        </p:txBody>
      </p:sp>
      <p:pic>
        <p:nvPicPr>
          <p:cNvPr id="7" name="Picture 6" descr="C:\Users\Erd\Desktop\Росреестр\Доклад Росреестр - комплексные кадастровые работы\1\sh_ter_ra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9992"/>
            <a:ext cx="2956767" cy="192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72000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endParaRPr lang="ru-RU" dirty="0">
              <a:solidFill>
                <a:srgbClr val="76B5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endParaRPr lang="ru-RU" dirty="0">
              <a:solidFill>
                <a:srgbClr val="76B5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endParaRPr lang="ru-RU" dirty="0">
              <a:solidFill>
                <a:srgbClr val="76B5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3176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1196752"/>
            <a:ext cx="7778064" cy="108012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суммарных величин кадастровой стоимости произошел за счет: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334015"/>
              </p:ext>
            </p:extLst>
          </p:nvPr>
        </p:nvGraphicFramePr>
        <p:xfrm>
          <a:off x="457200" y="2781300"/>
          <a:ext cx="8229600" cy="339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трелка вверх 8"/>
          <p:cNvSpPr/>
          <p:nvPr/>
        </p:nvSpPr>
        <p:spPr>
          <a:xfrm>
            <a:off x="8028384" y="44624"/>
            <a:ext cx="936104" cy="2376264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2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173195"/>
            <a:ext cx="8282120" cy="887509"/>
          </a:xfrm>
        </p:spPr>
        <p:txBody>
          <a:bodyPr/>
          <a:lstStyle/>
          <a:p>
            <a:br>
              <a:rPr lang="ru-RU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УПКС при переходе </a:t>
            </a:r>
            <a:br>
              <a:rPr 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из категории в категорию</a:t>
            </a:r>
            <a:br>
              <a:rPr lang="ru-RU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60704"/>
            <a:ext cx="8003232" cy="1792232"/>
          </a:xfrm>
        </p:spPr>
        <p:txBody>
          <a:bodyPr>
            <a:normAutofit/>
          </a:bodyPr>
          <a:lstStyle/>
          <a:p>
            <a:pPr marL="64008" indent="0" algn="just">
              <a:buNone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земельных участков из Категории земель «Лесного фонда» в Сегмент 6 «Производственная недвижимость» с вариантом разрешенного использования «заготовка древесины» наблюдается динамика роста УПКС. Переход обусловлен тем, что земельный участок с данным ВРИ подлежит переработке древесины.</a:t>
            </a:r>
            <a:endParaRPr lang="ru-RU" sz="1700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54941" y="5805264"/>
            <a:ext cx="8507288" cy="856128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4F6B5AB-FC77-4A5F-AA83-4C313DEF0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509131"/>
              </p:ext>
            </p:extLst>
          </p:nvPr>
        </p:nvGraphicFramePr>
        <p:xfrm>
          <a:off x="457200" y="2564903"/>
          <a:ext cx="8229600" cy="38325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3332">
                  <a:extLst>
                    <a:ext uri="{9D8B030D-6E8A-4147-A177-3AD203B41FA5}">
                      <a16:colId xmlns:a16="http://schemas.microsoft.com/office/drawing/2014/main" val="1151892354"/>
                    </a:ext>
                  </a:extLst>
                </a:gridCol>
                <a:gridCol w="729220">
                  <a:extLst>
                    <a:ext uri="{9D8B030D-6E8A-4147-A177-3AD203B41FA5}">
                      <a16:colId xmlns:a16="http://schemas.microsoft.com/office/drawing/2014/main" val="3174113814"/>
                    </a:ext>
                  </a:extLst>
                </a:gridCol>
                <a:gridCol w="996089">
                  <a:extLst>
                    <a:ext uri="{9D8B030D-6E8A-4147-A177-3AD203B41FA5}">
                      <a16:colId xmlns:a16="http://schemas.microsoft.com/office/drawing/2014/main" val="1512656474"/>
                    </a:ext>
                  </a:extLst>
                </a:gridCol>
                <a:gridCol w="687623">
                  <a:extLst>
                    <a:ext uri="{9D8B030D-6E8A-4147-A177-3AD203B41FA5}">
                      <a16:colId xmlns:a16="http://schemas.microsoft.com/office/drawing/2014/main" val="2491882684"/>
                    </a:ext>
                  </a:extLst>
                </a:gridCol>
                <a:gridCol w="1362744">
                  <a:extLst>
                    <a:ext uri="{9D8B030D-6E8A-4147-A177-3AD203B41FA5}">
                      <a16:colId xmlns:a16="http://schemas.microsoft.com/office/drawing/2014/main" val="910888007"/>
                    </a:ext>
                  </a:extLst>
                </a:gridCol>
                <a:gridCol w="1450259">
                  <a:extLst>
                    <a:ext uri="{9D8B030D-6E8A-4147-A177-3AD203B41FA5}">
                      <a16:colId xmlns:a16="http://schemas.microsoft.com/office/drawing/2014/main" val="1849008497"/>
                    </a:ext>
                  </a:extLst>
                </a:gridCol>
                <a:gridCol w="750135">
                  <a:extLst>
                    <a:ext uri="{9D8B030D-6E8A-4147-A177-3AD203B41FA5}">
                      <a16:colId xmlns:a16="http://schemas.microsoft.com/office/drawing/2014/main" val="552021087"/>
                    </a:ext>
                  </a:extLst>
                </a:gridCol>
                <a:gridCol w="1100198">
                  <a:extLst>
                    <a:ext uri="{9D8B030D-6E8A-4147-A177-3AD203B41FA5}">
                      <a16:colId xmlns:a16="http://schemas.microsoft.com/office/drawing/2014/main" val="2194574208"/>
                    </a:ext>
                  </a:extLst>
                </a:gridCol>
              </a:tblGrid>
              <a:tr h="5228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Кадастровая стоимость</a:t>
                      </a:r>
                      <a:b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предыдущем туре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2816313144"/>
                  </a:ext>
                </a:extLst>
              </a:tr>
              <a:tr h="888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Площадь, кв.м. 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кадастровой стоимости, руб.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УПКС, руб./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земель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УПКС, руб./кв.м.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тур</a:t>
                      </a:r>
                      <a:b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Кадастровая стоимость, руб.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846949295"/>
                  </a:ext>
                </a:extLst>
              </a:tr>
              <a:tr h="291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03:00:000000:42557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467820000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99 177 840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Баунтовский эвенкийский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6 427 846 800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2017730762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03:03:000000:3761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141063615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29 905 486,38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3 014 529 453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4164061749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03:03:520115:2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1318942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279 615,7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68 162 922,56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687601250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03:03:520115:3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202606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42 952,47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14 919 905,84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4181050034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03:03:520117:2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964837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204 545,44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Бичурский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52 902 012,71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3317457241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03:06:000000:16686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8250000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1 749 000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Заиграевский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389 070 000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924648344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03:08:310107:19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1 656,36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Иволгинский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1 648 152,35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1345672190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03:14:000000:1914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14 522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Мухоршибирский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6 990 425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2066524688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03:14:000000:3877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Мухоршибирский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167,36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786 592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3569070516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03:14:380112:4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364,64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Мухоршибирский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167,36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287 859,2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/>
                </a:tc>
                <a:extLst>
                  <a:ext uri="{0D108BD9-81ED-4DB2-BD59-A6C34878D82A}">
                    <a16:rowId xmlns:a16="http://schemas.microsoft.com/office/drawing/2014/main" val="2377428920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131 376 979,4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9 977 144 122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extLst>
                  <a:ext uri="{0D108BD9-81ED-4DB2-BD59-A6C34878D82A}">
                    <a16:rowId xmlns:a16="http://schemas.microsoft.com/office/drawing/2014/main" val="1456030905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extLst>
                  <a:ext uri="{0D108BD9-81ED-4DB2-BD59-A6C34878D82A}">
                    <a16:rowId xmlns:a16="http://schemas.microsoft.com/office/drawing/2014/main" val="913069825"/>
                  </a:ext>
                </a:extLst>
              </a:tr>
              <a:tr h="174285"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9 845 767 143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b"/>
                </a:tc>
                <a:extLst>
                  <a:ext uri="{0D108BD9-81ED-4DB2-BD59-A6C34878D82A}">
                    <a16:rowId xmlns:a16="http://schemas.microsoft.com/office/drawing/2014/main" val="113154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52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-531439"/>
            <a:ext cx="7850072" cy="4104456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ПРИМЕР: РАЗНИЦА В  РАЗМЕРАХ УДЕЛЬНЫХ ПОКАЗАТЕЛЯХ СТОИМОСТИ ( далее УПКС) 1 КВ.М. ЗЕМЕЛЬНОГО УЧАСТКА В ЗАВИСИМОСТИ ОТ КОДОВ РАСЧЕТА ВИДА ИСПОЛЬЗОВАНИЯ, В СООТВЕТСТВИИ С ДАННЫМИ РОСРЕЕСТРА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«ЗЕМЛИ ЛЕСНОГО ФОНДА, УПКС предыдущего ГКО на территории РБ – 0,21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596452"/>
              </p:ext>
            </p:extLst>
          </p:nvPr>
        </p:nvGraphicFramePr>
        <p:xfrm>
          <a:off x="107504" y="260648"/>
          <a:ext cx="8712968" cy="612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2012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1196752"/>
            <a:ext cx="7778064" cy="108012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снижение кадастровой стоимости произошло по следующим категориям:</a:t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602149"/>
              </p:ext>
            </p:extLst>
          </p:nvPr>
        </p:nvGraphicFramePr>
        <p:xfrm>
          <a:off x="457200" y="2781300"/>
          <a:ext cx="8229600" cy="339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трелка вверх 8"/>
          <p:cNvSpPr/>
          <p:nvPr/>
        </p:nvSpPr>
        <p:spPr>
          <a:xfrm>
            <a:off x="8028384" y="44624"/>
            <a:ext cx="936104" cy="237626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4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836712"/>
            <a:ext cx="8282120" cy="864096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208637"/>
              </p:ext>
            </p:extLst>
          </p:nvPr>
        </p:nvGraphicFramePr>
        <p:xfrm>
          <a:off x="-612576" y="1628800"/>
          <a:ext cx="95050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2400" y="116632"/>
            <a:ext cx="514400" cy="358315"/>
          </a:xfrm>
        </p:spPr>
        <p:txBody>
          <a:bodyPr/>
          <a:lstStyle/>
          <a:p>
            <a:pPr rtl="0"/>
            <a:r>
              <a:rPr lang="ru-RU" noProof="0" dirty="0"/>
              <a:t>7</a:t>
            </a:r>
          </a:p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236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4" y="980728"/>
            <a:ext cx="8282120" cy="1440160"/>
          </a:xfrm>
        </p:spPr>
        <p:txBody>
          <a:bodyPr/>
          <a:lstStyle/>
          <a:p>
            <a:pPr algn="ctr"/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промышленности, энергетики, транспорта, связи, радиовещания, телевидения, информатики, земель для обеспечения космической деятельности, земель обороны, безопасности и земель иного специального назначения</a:t>
            </a:r>
            <a:b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418020"/>
              </p:ext>
            </p:extLst>
          </p:nvPr>
        </p:nvGraphicFramePr>
        <p:xfrm>
          <a:off x="107504" y="1916832"/>
          <a:ext cx="858844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dirty="0"/>
              <a:t>8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07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064" y="765436"/>
            <a:ext cx="6624736" cy="723831"/>
          </a:xfrm>
        </p:spPr>
        <p:txBody>
          <a:bodyPr/>
          <a:lstStyle/>
          <a:p>
            <a:pPr algn="ctr"/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земель промышленности по РБ</a:t>
            </a:r>
            <a:b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76B53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A1243F-3000-4347-94A4-FBDEAD3122CB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3464" y="1632551"/>
            <a:ext cx="7489861" cy="428297"/>
          </a:xfrm>
          <a:prstGeom prst="rect">
            <a:avLst/>
          </a:prstGeom>
        </p:spPr>
        <p:txBody>
          <a:bodyPr vert="horz" lIns="0" rIns="0" rtlCol="0" anchor="ctr">
            <a:noAutofit/>
          </a:bodyPr>
          <a:lstStyle>
            <a:lvl1pPr marL="182880" algn="l" rtl="0" eaLnBrk="1" latinLnBrk="0" hangingPunct="1">
              <a:spcBef>
                <a:spcPct val="0"/>
              </a:spcBef>
              <a:buNone/>
              <a:defRPr sz="4000" b="1" kern="1200">
                <a:ln w="6350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5" y="201443"/>
            <a:ext cx="1882087" cy="14447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33" y="1679430"/>
            <a:ext cx="7463356" cy="4576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5768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Custom 48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C94C25"/>
      </a:accent1>
      <a:accent2>
        <a:srgbClr val="EA8640"/>
      </a:accent2>
      <a:accent3>
        <a:srgbClr val="99D9E7"/>
      </a:accent3>
      <a:accent4>
        <a:srgbClr val="FAB17B"/>
      </a:accent4>
      <a:accent5>
        <a:srgbClr val="21B8B3"/>
      </a:accent5>
      <a:accent6>
        <a:srgbClr val="F3786E"/>
      </a:accent6>
      <a:hlink>
        <a:srgbClr val="646567"/>
      </a:hlink>
      <a:folHlink>
        <a:srgbClr val="646567"/>
      </a:folHlink>
    </a:clrScheme>
    <a:fontScheme name="Custom 27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30000"/>
              </a:schemeClr>
              <a:schemeClr val="phClr">
                <a:tint val="70000"/>
                <a:satMod val="1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677683_TF10167107" id="{A64529CA-8215-4B34-B060-905C53EEF921}" vid="{D02D098C-5659-410C-AC74-1FD1ADFA208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</TotalTime>
  <Words>2300</Words>
  <Application>Microsoft Office PowerPoint</Application>
  <PresentationFormat>Экран (4:3)</PresentationFormat>
  <Paragraphs>489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Times New Roman</vt:lpstr>
      <vt:lpstr>Wingdings 2</vt:lpstr>
      <vt:lpstr>Яркая</vt:lpstr>
      <vt:lpstr>         ГБУ РБ «Центр государственной кадастровой оценки» </vt:lpstr>
      <vt:lpstr>Государственная кадастровая оценка (ГКО) по РБ.</vt:lpstr>
      <vt:lpstr>Рост суммарных величин кадастровой стоимости произошел за счет: </vt:lpstr>
      <vt:lpstr> Динамика УПКС при переходе  земель из категории в категорию </vt:lpstr>
      <vt:lpstr> ПРИМЕР: РАЗНИЦА В  РАЗМЕРАХ УДЕЛЬНЫХ ПОКАЗАТЕЛЯХ СТОИМОСТИ ( далее УПКС) 1 КВ.М. ЗЕМЕЛЬНОГО УЧАСТКА В ЗАВИСИМОСТИ ОТ КОДОВ РАСЧЕТА ВИДА ИСПОЛЬЗОВАНИЯ, В СООТВЕТСТВИИ С ДАННЫМИ РОСРЕЕСТРА  «ЗЕМЛИ ЛЕСНОГО ФОНДА, УПКС предыдущего ГКО на территории РБ – 0,21 руб за кв.м.»</vt:lpstr>
      <vt:lpstr>Значительное снижение кадастровой стоимости произошло по следующим категориям: </vt:lpstr>
      <vt:lpstr>Земли населенных пунктов</vt:lpstr>
      <vt:lpstr>Земли промышленности, энергетики, транспорта, связи, радиовещания, телевидения, информатики, земель для обеспечения космической деятельности, земель обороны, безопасности и земель иного специального назначения </vt:lpstr>
      <vt:lpstr> Количество земель промышленности по РБ  </vt:lpstr>
      <vt:lpstr>Земли особо охраняемых территорий и объектов</vt:lpstr>
      <vt:lpstr>Земли водного фонда</vt:lpstr>
      <vt:lpstr>Земли лесного фонда</vt:lpstr>
      <vt:lpstr>Земли запаса</vt:lpstr>
      <vt:lpstr>Земли сельскохозяйственного назначения</vt:lpstr>
      <vt:lpstr>  Земли сельскохозяйственного назначения по РБ Результаты государственной кадастровой оценки на 01.01.2012г.:            </vt:lpstr>
      <vt:lpstr>  Земли сельскохозяйственного назначения по РБ Кадастровая стоимость на 01.01.2020г.:            </vt:lpstr>
      <vt:lpstr>  Суммарная кадастровая стоимость  земельных участков Республики Бурятия в составе всех категорий. </vt:lpstr>
      <vt:lpstr>Ознакомление с предварительным отчетом  С 15.07.2020 г. по 02.09.2020 г. в соответствии с частью 15 статьи 14 Федерального закона от 03.07.2016 г. №237-ФЗ «О государственной кадастровой оценке» проходил пятидесятидневный срок приема замечаний к промежуточным отчетным документам.  Всего за указанный период поступило 28 замечаний в отношении 102 земельных участков, в том числе:</vt:lpstr>
      <vt:lpstr>С 11.01.2021 г. по 24.06.2021 г. в соответствии со ст. 20, 21 Федерального закона от 03.07.2016 г. №237-ФЗ «О государственной кадастровой оценке» Учреждением принимаются и рассматриваются: «Обращения, связанные с определением кадастровой стоимости», «Заявления об исправлении ошибок, связанных с определением кадастровой стоимости» На текущий момент принято в работу и рассмотрено: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Республики Бурятия «Центр государственной кадастровой оценки»  Доклад:</dc:title>
  <dc:creator>Дараева Оюна Сырен-Доржиева</dc:creator>
  <cp:lastModifiedBy>ГБУ ЦГКО</cp:lastModifiedBy>
  <cp:revision>145</cp:revision>
  <cp:lastPrinted>2021-06-24T06:40:36Z</cp:lastPrinted>
  <dcterms:created xsi:type="dcterms:W3CDTF">2019-10-07T03:13:31Z</dcterms:created>
  <dcterms:modified xsi:type="dcterms:W3CDTF">2021-06-24T07:01:28Z</dcterms:modified>
</cp:coreProperties>
</file>